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61" r:id="rId4"/>
    <p:sldId id="259" r:id="rId5"/>
    <p:sldId id="260" r:id="rId6"/>
    <p:sldId id="262" r:id="rId7"/>
    <p:sldId id="263" r:id="rId8"/>
    <p:sldId id="265"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70" d="100"/>
          <a:sy n="70" d="100"/>
        </p:scale>
        <p:origin x="738"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Windows%2010\Documents\Capstone\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Windows%2010\Documents\Capstone\a.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oleObject" Target="file:///C:\Users\Windows%2010\Documents\Capstone\a.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b="0"/>
              <a:t>Optimal</a:t>
            </a:r>
            <a:r>
              <a:rPr lang="en-US" sz="1600" b="0" baseline="0"/>
              <a:t> Portfolio</a:t>
            </a:r>
            <a:endParaRPr lang="en-US" sz="1600" b="0"/>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377-4DE0-86C0-04B005F1AD7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377-4DE0-86C0-04B005F1AD7B}"/>
              </c:ext>
            </c:extLst>
          </c:dPt>
          <c:dLbls>
            <c:dLbl>
              <c:idx val="0"/>
              <c:layout>
                <c:manualLayout>
                  <c:x val="9.7222222222222224E-2"/>
                  <c:y val="-4.629629629629714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377-4DE0-86C0-04B005F1AD7B}"/>
                </c:ext>
              </c:extLst>
            </c:dLbl>
            <c:dLbl>
              <c:idx val="1"/>
              <c:layout>
                <c:manualLayout>
                  <c:x val="-8.8888888888888892E-2"/>
                  <c:y val="-1.85185185185185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377-4DE0-86C0-04B005F1AD7B}"/>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vbtlx!$M$8:$N$8</c:f>
              <c:strCache>
                <c:ptCount val="2"/>
                <c:pt idx="0">
                  <c:v>VBTLX</c:v>
                </c:pt>
                <c:pt idx="1">
                  <c:v>VFIAX</c:v>
                </c:pt>
              </c:strCache>
            </c:strRef>
          </c:cat>
          <c:val>
            <c:numRef>
              <c:f>vbtlx!$M$9:$N$9</c:f>
              <c:numCache>
                <c:formatCode>0.00%</c:formatCode>
                <c:ptCount val="2"/>
                <c:pt idx="0">
                  <c:v>0.67845880725725682</c:v>
                </c:pt>
                <c:pt idx="1">
                  <c:v>0.32154119274274318</c:v>
                </c:pt>
              </c:numCache>
            </c:numRef>
          </c:val>
          <c:extLst>
            <c:ext xmlns:c16="http://schemas.microsoft.com/office/drawing/2014/chart" uri="{C3380CC4-5D6E-409C-BE32-E72D297353CC}">
              <c16:uniqueId val="{00000004-1377-4DE0-86C0-04B005F1AD7B}"/>
            </c:ext>
          </c:extLst>
        </c:ser>
        <c:dLbls>
          <c:showLegendKey val="0"/>
          <c:showVal val="1"/>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vbtlx!$Q$67</c:f>
              <c:strCache>
                <c:ptCount val="1"/>
                <c:pt idx="0">
                  <c:v>Return</c:v>
                </c:pt>
              </c:strCache>
            </c:strRef>
          </c:tx>
          <c:spPr>
            <a:ln w="19050" cap="rnd">
              <a:noFill/>
              <a:round/>
            </a:ln>
            <a:effectLst/>
          </c:spPr>
          <c:marker>
            <c:symbol val="circle"/>
            <c:size val="5"/>
            <c:spPr>
              <a:solidFill>
                <a:schemeClr val="accent1"/>
              </a:solidFill>
              <a:ln w="9525">
                <a:solidFill>
                  <a:schemeClr val="accent1"/>
                </a:solidFill>
              </a:ln>
              <a:effectLst/>
            </c:spPr>
          </c:marker>
          <c:dPt>
            <c:idx val="7"/>
            <c:marker>
              <c:symbol val="circle"/>
              <c:size val="8"/>
              <c:spPr>
                <a:solidFill>
                  <a:schemeClr val="accent1"/>
                </a:solidFill>
                <a:ln w="9525">
                  <a:solidFill>
                    <a:schemeClr val="accent1"/>
                  </a:solidFill>
                </a:ln>
                <a:effectLst/>
              </c:spPr>
            </c:marker>
            <c:bubble3D val="0"/>
            <c:extLst>
              <c:ext xmlns:c16="http://schemas.microsoft.com/office/drawing/2014/chart" uri="{C3380CC4-5D6E-409C-BE32-E72D297353CC}">
                <c16:uniqueId val="{00000002-4EBF-4040-B65D-DB93C0F0CF08}"/>
              </c:ext>
            </c:extLst>
          </c:dPt>
          <c:xVal>
            <c:numRef>
              <c:f>vbtlx!$P$68:$P$89</c:f>
              <c:numCache>
                <c:formatCode>General</c:formatCode>
                <c:ptCount val="22"/>
                <c:pt idx="0">
                  <c:v>8.1069436571986203E-3</c:v>
                </c:pt>
                <c:pt idx="1">
                  <c:v>7.7403600192077881E-3</c:v>
                </c:pt>
                <c:pt idx="2">
                  <c:v>7.6934098168451358E-3</c:v>
                </c:pt>
                <c:pt idx="3">
                  <c:v>7.9717425704753601E-3</c:v>
                </c:pt>
                <c:pt idx="4">
                  <c:v>8.543626175515311E-3</c:v>
                </c:pt>
                <c:pt idx="5">
                  <c:v>9.3553813637388891E-3</c:v>
                </c:pt>
                <c:pt idx="6">
                  <c:v>1.0350725400282665E-2</c:v>
                </c:pt>
                <c:pt idx="7">
                  <c:v>1.0823818675279361E-2</c:v>
                </c:pt>
                <c:pt idx="8">
                  <c:v>1.1482012705973715E-2</c:v>
                </c:pt>
                <c:pt idx="9">
                  <c:v>1.2713003534383534E-2</c:v>
                </c:pt>
                <c:pt idx="10">
                  <c:v>1.4017455031758649E-2</c:v>
                </c:pt>
                <c:pt idx="11">
                  <c:v>1.5376682863560814E-2</c:v>
                </c:pt>
                <c:pt idx="12">
                  <c:v>1.6777379110656559E-2</c:v>
                </c:pt>
                <c:pt idx="13">
                  <c:v>1.8209977138258206E-2</c:v>
                </c:pt>
                <c:pt idx="14">
                  <c:v>1.9667506922487643E-2</c:v>
                </c:pt>
                <c:pt idx="15">
                  <c:v>2.1144813390837326E-2</c:v>
                </c:pt>
                <c:pt idx="16">
                  <c:v>2.2638025128919458E-2</c:v>
                </c:pt>
                <c:pt idx="17">
                  <c:v>2.414419130471894E-2</c:v>
                </c:pt>
                <c:pt idx="18">
                  <c:v>2.5661030949616262E-2</c:v>
                </c:pt>
                <c:pt idx="19">
                  <c:v>2.7186757597265673E-2</c:v>
                </c:pt>
                <c:pt idx="20">
                  <c:v>2.8719954935981763E-2</c:v>
                </c:pt>
                <c:pt idx="21">
                  <c:v>3.0259487405013736E-2</c:v>
                </c:pt>
              </c:numCache>
            </c:numRef>
          </c:xVal>
          <c:yVal>
            <c:numRef>
              <c:f>vbtlx!$Q$68:$Q$89</c:f>
              <c:numCache>
                <c:formatCode>General</c:formatCode>
                <c:ptCount val="22"/>
                <c:pt idx="0">
                  <c:v>1.7041666666666663E-3</c:v>
                </c:pt>
                <c:pt idx="1">
                  <c:v>2.2379166666666663E-3</c:v>
                </c:pt>
                <c:pt idx="2">
                  <c:v>2.7716666666666662E-3</c:v>
                </c:pt>
                <c:pt idx="3">
                  <c:v>3.3054166666666657E-3</c:v>
                </c:pt>
                <c:pt idx="4">
                  <c:v>3.8391666666666656E-3</c:v>
                </c:pt>
                <c:pt idx="5">
                  <c:v>4.3729166666666656E-3</c:v>
                </c:pt>
                <c:pt idx="6">
                  <c:v>4.9066666666666651E-3</c:v>
                </c:pt>
                <c:pt idx="7">
                  <c:v>5.1366188991954489E-3</c:v>
                </c:pt>
                <c:pt idx="8">
                  <c:v>5.4404166666666646E-3</c:v>
                </c:pt>
                <c:pt idx="9">
                  <c:v>5.9741666666666641E-3</c:v>
                </c:pt>
                <c:pt idx="10">
                  <c:v>6.5079166666666645E-3</c:v>
                </c:pt>
                <c:pt idx="11">
                  <c:v>7.0416666666666631E-3</c:v>
                </c:pt>
                <c:pt idx="12">
                  <c:v>7.5754166666666635E-3</c:v>
                </c:pt>
                <c:pt idx="13">
                  <c:v>8.1091666666666638E-3</c:v>
                </c:pt>
                <c:pt idx="14">
                  <c:v>8.6429166666666633E-3</c:v>
                </c:pt>
                <c:pt idx="15">
                  <c:v>9.1766666666666646E-3</c:v>
                </c:pt>
                <c:pt idx="16">
                  <c:v>9.7104166666666658E-3</c:v>
                </c:pt>
                <c:pt idx="17">
                  <c:v>1.0244166666666665E-2</c:v>
                </c:pt>
                <c:pt idx="18">
                  <c:v>1.0777916666666665E-2</c:v>
                </c:pt>
                <c:pt idx="19">
                  <c:v>1.1311666666666666E-2</c:v>
                </c:pt>
                <c:pt idx="20">
                  <c:v>1.1845416666666667E-2</c:v>
                </c:pt>
                <c:pt idx="21">
                  <c:v>1.2379166666666667E-2</c:v>
                </c:pt>
              </c:numCache>
            </c:numRef>
          </c:yVal>
          <c:smooth val="0"/>
          <c:extLst>
            <c:ext xmlns:c16="http://schemas.microsoft.com/office/drawing/2014/chart" uri="{C3380CC4-5D6E-409C-BE32-E72D297353CC}">
              <c16:uniqueId val="{00000000-4EBF-4040-B65D-DB93C0F0CF08}"/>
            </c:ext>
          </c:extLst>
        </c:ser>
        <c:dLbls>
          <c:showLegendKey val="0"/>
          <c:showVal val="0"/>
          <c:showCatName val="0"/>
          <c:showSerName val="0"/>
          <c:showPercent val="0"/>
          <c:showBubbleSize val="0"/>
        </c:dLbls>
        <c:axId val="1612196992"/>
        <c:axId val="1612211552"/>
      </c:scatterChart>
      <c:valAx>
        <c:axId val="1612196992"/>
        <c:scaling>
          <c:orientation val="minMax"/>
        </c:scaling>
        <c:delete val="0"/>
        <c:axPos val="b"/>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12211552"/>
        <c:crosses val="autoZero"/>
        <c:crossBetween val="midCat"/>
      </c:valAx>
      <c:valAx>
        <c:axId val="1612211552"/>
        <c:scaling>
          <c:orientation val="minMax"/>
        </c:scaling>
        <c:delete val="0"/>
        <c:axPos val="l"/>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12196992"/>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426071741033"/>
          <c:y val="0.16245370370370371"/>
          <c:w val="0.83953018372703414"/>
          <c:h val="0.61498432487605714"/>
        </c:manualLayout>
      </c:layout>
      <c:lineChart>
        <c:grouping val="standard"/>
        <c:varyColors val="0"/>
        <c:ser>
          <c:idx val="0"/>
          <c:order val="0"/>
          <c:tx>
            <c:strRef>
              <c:f>vbtlx!$R$40</c:f>
              <c:strCache>
                <c:ptCount val="1"/>
                <c:pt idx="0">
                  <c:v>VBTLX</c:v>
                </c:pt>
              </c:strCache>
            </c:strRef>
          </c:tx>
          <c:spPr>
            <a:ln w="28575" cap="rnd">
              <a:solidFill>
                <a:schemeClr val="accent6"/>
              </a:solidFill>
              <a:prstDash val="sysDot"/>
              <a:round/>
            </a:ln>
            <a:effectLst/>
          </c:spPr>
          <c:marker>
            <c:symbol val="circle"/>
            <c:size val="5"/>
            <c:spPr>
              <a:solidFill>
                <a:schemeClr val="accent6"/>
              </a:solidFill>
              <a:ln w="9525">
                <a:solidFill>
                  <a:schemeClr val="accent6"/>
                </a:solidFill>
              </a:ln>
              <a:effectLst/>
            </c:spPr>
          </c:marker>
          <c:dLbls>
            <c:dLbl>
              <c:idx val="6"/>
              <c:layout>
                <c:manualLayout>
                  <c:x val="-3.5630580163460351E-2"/>
                  <c:y val="3.854485219164118E-2"/>
                </c:manualLayout>
              </c:layout>
              <c:dLblPos val="r"/>
              <c:showLegendKey val="0"/>
              <c:showVal val="1"/>
              <c:showCatName val="0"/>
              <c:showSerName val="0"/>
              <c:showPercent val="0"/>
              <c:showBubbleSize val="0"/>
              <c:extLst>
                <c:ext xmlns:c15="http://schemas.microsoft.com/office/drawing/2012/chart" uri="{CE6537A1-D6FC-4f65-9D91-7224C49458BB}">
                  <c15:layout>
                    <c:manualLayout>
                      <c:w val="6.7734837157450323E-2"/>
                      <c:h val="4.0774719673802237E-2"/>
                    </c:manualLayout>
                  </c15:layout>
                </c:ext>
                <c:ext xmlns:c16="http://schemas.microsoft.com/office/drawing/2014/chart" uri="{C3380CC4-5D6E-409C-BE32-E72D297353CC}">
                  <c16:uniqueId val="{00000007-1650-4661-8E21-0BA49FA5962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vbtlx!$Q$41:$Q$47</c:f>
              <c:numCache>
                <c:formatCode>[$-409]mmm\-yy;@</c:formatCode>
                <c:ptCount val="7"/>
                <c:pt idx="0">
                  <c:v>42370</c:v>
                </c:pt>
                <c:pt idx="1">
                  <c:v>42401</c:v>
                </c:pt>
                <c:pt idx="2">
                  <c:v>42430</c:v>
                </c:pt>
                <c:pt idx="3">
                  <c:v>42461</c:v>
                </c:pt>
                <c:pt idx="4">
                  <c:v>42491</c:v>
                </c:pt>
                <c:pt idx="5">
                  <c:v>42522</c:v>
                </c:pt>
                <c:pt idx="6">
                  <c:v>42552</c:v>
                </c:pt>
              </c:numCache>
            </c:numRef>
          </c:cat>
          <c:val>
            <c:numRef>
              <c:f>vbtlx!$R$41:$R$47</c:f>
              <c:numCache>
                <c:formatCode>General</c:formatCode>
                <c:ptCount val="7"/>
                <c:pt idx="0">
                  <c:v>5072000</c:v>
                </c:pt>
                <c:pt idx="1">
                  <c:v>5105982.3999999994</c:v>
                </c:pt>
                <c:pt idx="2">
                  <c:v>5154489.2327999994</c:v>
                </c:pt>
                <c:pt idx="3">
                  <c:v>5174591.7408079198</c:v>
                </c:pt>
                <c:pt idx="4">
                  <c:v>5175626.6591560813</c:v>
                </c:pt>
                <c:pt idx="5">
                  <c:v>5276033.8163437098</c:v>
                </c:pt>
                <c:pt idx="6">
                  <c:v>5310328.0361499432</c:v>
                </c:pt>
              </c:numCache>
            </c:numRef>
          </c:val>
          <c:smooth val="0"/>
          <c:extLst>
            <c:ext xmlns:c16="http://schemas.microsoft.com/office/drawing/2014/chart" uri="{C3380CC4-5D6E-409C-BE32-E72D297353CC}">
              <c16:uniqueId val="{00000000-1650-4661-8E21-0BA49FA59626}"/>
            </c:ext>
          </c:extLst>
        </c:ser>
        <c:ser>
          <c:idx val="1"/>
          <c:order val="1"/>
          <c:tx>
            <c:strRef>
              <c:f>vbtlx!$S$40</c:f>
              <c:strCache>
                <c:ptCount val="1"/>
                <c:pt idx="0">
                  <c:v>VFIAX</c:v>
                </c:pt>
              </c:strCache>
            </c:strRef>
          </c:tx>
          <c:spPr>
            <a:ln w="28575" cap="rnd">
              <a:solidFill>
                <a:schemeClr val="accent2"/>
              </a:solidFill>
              <a:prstDash val="sysDash"/>
              <a:round/>
            </a:ln>
            <a:effectLst/>
          </c:spPr>
          <c:marker>
            <c:symbol val="circle"/>
            <c:size val="5"/>
            <c:spPr>
              <a:solidFill>
                <a:schemeClr val="accent2"/>
              </a:solidFill>
              <a:ln w="9525">
                <a:solidFill>
                  <a:schemeClr val="accent2"/>
                </a:solidFill>
              </a:ln>
              <a:effectLst/>
            </c:spPr>
          </c:marker>
          <c:dLbls>
            <c:dLbl>
              <c:idx val="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650-4661-8E21-0BA49FA5962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vbtlx!$Q$41:$Q$47</c:f>
              <c:numCache>
                <c:formatCode>[$-409]mmm\-yy;@</c:formatCode>
                <c:ptCount val="7"/>
                <c:pt idx="0">
                  <c:v>42370</c:v>
                </c:pt>
                <c:pt idx="1">
                  <c:v>42401</c:v>
                </c:pt>
                <c:pt idx="2">
                  <c:v>42430</c:v>
                </c:pt>
                <c:pt idx="3">
                  <c:v>42461</c:v>
                </c:pt>
                <c:pt idx="4">
                  <c:v>42491</c:v>
                </c:pt>
                <c:pt idx="5">
                  <c:v>42522</c:v>
                </c:pt>
                <c:pt idx="6">
                  <c:v>42552</c:v>
                </c:pt>
              </c:numCache>
            </c:numRef>
          </c:cat>
          <c:val>
            <c:numRef>
              <c:f>vbtlx!$S$41:$S$47</c:f>
              <c:numCache>
                <c:formatCode>General</c:formatCode>
                <c:ptCount val="7"/>
                <c:pt idx="0">
                  <c:v>4751500</c:v>
                </c:pt>
                <c:pt idx="1">
                  <c:v>4744847.9000000004</c:v>
                </c:pt>
                <c:pt idx="2">
                  <c:v>5066548.5876200004</c:v>
                </c:pt>
                <c:pt idx="3">
                  <c:v>5086308.1271117181</c:v>
                </c:pt>
                <c:pt idx="4">
                  <c:v>5177353.0425870176</c:v>
                </c:pt>
                <c:pt idx="5">
                  <c:v>5190814.1604977436</c:v>
                </c:pt>
                <c:pt idx="6">
                  <c:v>5381836.1216040608</c:v>
                </c:pt>
              </c:numCache>
            </c:numRef>
          </c:val>
          <c:smooth val="0"/>
          <c:extLst>
            <c:ext xmlns:c16="http://schemas.microsoft.com/office/drawing/2014/chart" uri="{C3380CC4-5D6E-409C-BE32-E72D297353CC}">
              <c16:uniqueId val="{00000001-1650-4661-8E21-0BA49FA59626}"/>
            </c:ext>
          </c:extLst>
        </c:ser>
        <c:ser>
          <c:idx val="2"/>
          <c:order val="2"/>
          <c:tx>
            <c:strRef>
              <c:f>vbtlx!$T$40</c:f>
              <c:strCache>
                <c:ptCount val="1"/>
                <c:pt idx="0">
                  <c:v>AAPL</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dLbls>
            <c:dLbl>
              <c:idx val="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650-4661-8E21-0BA49FA5962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vbtlx!$Q$41:$Q$47</c:f>
              <c:numCache>
                <c:formatCode>[$-409]mmm\-yy;@</c:formatCode>
                <c:ptCount val="7"/>
                <c:pt idx="0">
                  <c:v>42370</c:v>
                </c:pt>
                <c:pt idx="1">
                  <c:v>42401</c:v>
                </c:pt>
                <c:pt idx="2">
                  <c:v>42430</c:v>
                </c:pt>
                <c:pt idx="3">
                  <c:v>42461</c:v>
                </c:pt>
                <c:pt idx="4">
                  <c:v>42491</c:v>
                </c:pt>
                <c:pt idx="5">
                  <c:v>42522</c:v>
                </c:pt>
                <c:pt idx="6">
                  <c:v>42552</c:v>
                </c:pt>
              </c:numCache>
            </c:numRef>
          </c:cat>
          <c:val>
            <c:numRef>
              <c:f>vbtlx!$T$41:$T$47</c:f>
              <c:numCache>
                <c:formatCode>General</c:formatCode>
                <c:ptCount val="7"/>
                <c:pt idx="0">
                  <c:v>4623788.5344441077</c:v>
                </c:pt>
                <c:pt idx="1">
                  <c:v>4617835.096678677</c:v>
                </c:pt>
                <c:pt idx="2">
                  <c:v>5205272.8773895316</c:v>
                </c:pt>
                <c:pt idx="3">
                  <c:v>4476945.3181394888</c:v>
                </c:pt>
                <c:pt idx="4">
                  <c:v>4798268.7888667108</c:v>
                </c:pt>
                <c:pt idx="5">
                  <c:v>4593575.8264124189</c:v>
                </c:pt>
                <c:pt idx="6">
                  <c:v>5007286.0072325766</c:v>
                </c:pt>
              </c:numCache>
            </c:numRef>
          </c:val>
          <c:smooth val="0"/>
          <c:extLst>
            <c:ext xmlns:c16="http://schemas.microsoft.com/office/drawing/2014/chart" uri="{C3380CC4-5D6E-409C-BE32-E72D297353CC}">
              <c16:uniqueId val="{00000002-1650-4661-8E21-0BA49FA59626}"/>
            </c:ext>
          </c:extLst>
        </c:ser>
        <c:ser>
          <c:idx val="3"/>
          <c:order val="3"/>
          <c:tx>
            <c:strRef>
              <c:f>vbtlx!$U$40</c:f>
              <c:strCache>
                <c:ptCount val="1"/>
                <c:pt idx="0">
                  <c:v>Optimal Portfolio</c:v>
                </c:pt>
              </c:strCache>
            </c:strRef>
          </c:tx>
          <c:spPr>
            <a:ln w="44450" cap="rnd">
              <a:solidFill>
                <a:schemeClr val="accent1"/>
              </a:solidFill>
              <a:round/>
            </a:ln>
            <a:effectLst/>
          </c:spPr>
          <c:marker>
            <c:symbol val="circle"/>
            <c:size val="4"/>
            <c:spPr>
              <a:solidFill>
                <a:schemeClr val="accent4"/>
              </a:solidFill>
              <a:ln w="41275">
                <a:solidFill>
                  <a:schemeClr val="accent1"/>
                </a:solidFill>
              </a:ln>
              <a:effectLst/>
            </c:spPr>
          </c:marker>
          <c:dLbls>
            <c:dLbl>
              <c:idx val="6"/>
              <c:layout>
                <c:manualLayout>
                  <c:x val="-5.2941124749004001E-5"/>
                  <c:y val="-7.6452599388379203E-3"/>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650-4661-8E21-0BA49FA5962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vbtlx!$Q$41:$Q$47</c:f>
              <c:numCache>
                <c:formatCode>[$-409]mmm\-yy;@</c:formatCode>
                <c:ptCount val="7"/>
                <c:pt idx="0">
                  <c:v>42370</c:v>
                </c:pt>
                <c:pt idx="1">
                  <c:v>42401</c:v>
                </c:pt>
                <c:pt idx="2">
                  <c:v>42430</c:v>
                </c:pt>
                <c:pt idx="3">
                  <c:v>42461</c:v>
                </c:pt>
                <c:pt idx="4">
                  <c:v>42491</c:v>
                </c:pt>
                <c:pt idx="5">
                  <c:v>42522</c:v>
                </c:pt>
                <c:pt idx="6">
                  <c:v>42552</c:v>
                </c:pt>
              </c:numCache>
            </c:numRef>
          </c:cat>
          <c:val>
            <c:numRef>
              <c:f>vbtlx!$U$41:$U$47</c:f>
              <c:numCache>
                <c:formatCode>General</c:formatCode>
                <c:ptCount val="7"/>
                <c:pt idx="0">
                  <c:v>4968946.0477259504</c:v>
                </c:pt>
                <c:pt idx="1">
                  <c:v>4989296.447450947</c:v>
                </c:pt>
                <c:pt idx="2">
                  <c:v>5130223.3741792385</c:v>
                </c:pt>
                <c:pt idx="3">
                  <c:v>5150231.2453385377</c:v>
                </c:pt>
                <c:pt idx="4">
                  <c:v>5180572.6950938357</c:v>
                </c:pt>
                <c:pt idx="5">
                  <c:v>5253090.9109843448</c:v>
                </c:pt>
                <c:pt idx="6">
                  <c:v>5338415.2809539931</c:v>
                </c:pt>
              </c:numCache>
            </c:numRef>
          </c:val>
          <c:smooth val="0"/>
          <c:extLst>
            <c:ext xmlns:c16="http://schemas.microsoft.com/office/drawing/2014/chart" uri="{C3380CC4-5D6E-409C-BE32-E72D297353CC}">
              <c16:uniqueId val="{00000003-1650-4661-8E21-0BA49FA59626}"/>
            </c:ext>
          </c:extLst>
        </c:ser>
        <c:dLbls>
          <c:showLegendKey val="0"/>
          <c:showVal val="0"/>
          <c:showCatName val="0"/>
          <c:showSerName val="0"/>
          <c:showPercent val="0"/>
          <c:showBubbleSize val="0"/>
        </c:dLbls>
        <c:marker val="1"/>
        <c:smooth val="0"/>
        <c:axId val="1615469248"/>
        <c:axId val="1615467584"/>
      </c:lineChart>
      <c:dateAx>
        <c:axId val="1615469248"/>
        <c:scaling>
          <c:orientation val="minMax"/>
        </c:scaling>
        <c:delete val="0"/>
        <c:axPos val="b"/>
        <c:numFmt formatCode="[$-409]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615467584"/>
        <c:crosses val="autoZero"/>
        <c:auto val="1"/>
        <c:lblOffset val="100"/>
        <c:baseTimeUnit val="months"/>
      </c:dateAx>
      <c:valAx>
        <c:axId val="1615467584"/>
        <c:scaling>
          <c:orientation val="minMax"/>
          <c:min val="440000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615469248"/>
        <c:crosses val="autoZero"/>
        <c:crossBetween val="between"/>
      </c:valAx>
      <c:spPr>
        <a:noFill/>
        <a:ln>
          <a:noFill/>
        </a:ln>
        <a:effectLst/>
      </c:spPr>
    </c:plotArea>
    <c:legend>
      <c:legendPos val="t"/>
      <c:layout>
        <c:manualLayout>
          <c:xMode val="edge"/>
          <c:yMode val="edge"/>
          <c:x val="0.28505241587845015"/>
          <c:y val="1.91131498470948E-2"/>
          <c:w val="0.4298951682430997"/>
          <c:h val="0.10172760801688779"/>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0.09718</cdr:x>
      <cdr:y>0.04723</cdr:y>
    </cdr:from>
    <cdr:to>
      <cdr:x>0.78676</cdr:x>
      <cdr:y>0.9014</cdr:y>
    </cdr:to>
    <cdr:cxnSp macro="">
      <cdr:nvCxnSpPr>
        <cdr:cNvPr id="12" name="Straight Connector 11">
          <a:extLst xmlns:a="http://schemas.openxmlformats.org/drawingml/2006/main">
            <a:ext uri="{FF2B5EF4-FFF2-40B4-BE49-F238E27FC236}">
              <a16:creationId xmlns:a16="http://schemas.microsoft.com/office/drawing/2014/main" id="{D03E7129-63D7-4AFF-A1A5-F6CD0E01A7D7}"/>
            </a:ext>
          </a:extLst>
        </cdr:cNvPr>
        <cdr:cNvCxnSpPr/>
      </cdr:nvCxnSpPr>
      <cdr:spPr>
        <a:xfrm xmlns:a="http://schemas.openxmlformats.org/drawingml/2006/main" flipV="1">
          <a:off x="444308" y="129567"/>
          <a:ext cx="3152760" cy="2343159"/>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0.36285</cdr:x>
      <cdr:y>0.59027</cdr:y>
    </cdr:from>
    <cdr:to>
      <cdr:x>0.36285</cdr:x>
      <cdr:y>0.90277</cdr:y>
    </cdr:to>
    <cdr:cxnSp macro="">
      <cdr:nvCxnSpPr>
        <cdr:cNvPr id="16" name="Straight Connector 15">
          <a:extLst xmlns:a="http://schemas.openxmlformats.org/drawingml/2006/main">
            <a:ext uri="{FF2B5EF4-FFF2-40B4-BE49-F238E27FC236}">
              <a16:creationId xmlns:a16="http://schemas.microsoft.com/office/drawing/2014/main" id="{3F3169B0-FE86-4A8A-9E28-0AB1284E6834}"/>
            </a:ext>
          </a:extLst>
        </cdr:cNvPr>
        <cdr:cNvCxnSpPr/>
      </cdr:nvCxnSpPr>
      <cdr:spPr>
        <a:xfrm xmlns:a="http://schemas.openxmlformats.org/drawingml/2006/main">
          <a:off x="1658930" y="1619241"/>
          <a:ext cx="0" cy="857250"/>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0.09896</cdr:x>
      <cdr:y>0.57986</cdr:y>
    </cdr:from>
    <cdr:to>
      <cdr:x>0.35938</cdr:x>
      <cdr:y>0.57986</cdr:y>
    </cdr:to>
    <cdr:cxnSp macro="">
      <cdr:nvCxnSpPr>
        <cdr:cNvPr id="19" name="Straight Connector 18">
          <a:extLst xmlns:a="http://schemas.openxmlformats.org/drawingml/2006/main">
            <a:ext uri="{FF2B5EF4-FFF2-40B4-BE49-F238E27FC236}">
              <a16:creationId xmlns:a16="http://schemas.microsoft.com/office/drawing/2014/main" id="{5FAAAFFF-0BB0-472D-B65C-7AFC9C13B6B8}"/>
            </a:ext>
          </a:extLst>
        </cdr:cNvPr>
        <cdr:cNvCxnSpPr/>
      </cdr:nvCxnSpPr>
      <cdr:spPr>
        <a:xfrm xmlns:a="http://schemas.openxmlformats.org/drawingml/2006/main" flipV="1">
          <a:off x="452445" y="1590672"/>
          <a:ext cx="1190640" cy="0"/>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2AA2BA1E-E849-45B2-BF7D-CB368A1877C2}" type="datetimeFigureOut">
              <a:rPr lang="en-US" smtClean="0"/>
              <a:t>8/16/2022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8455E-87D4-40F4-8BE4-1F86AD208FEB}"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0676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A2BA1E-E849-45B2-BF7D-CB368A1877C2}" type="datetimeFigureOut">
              <a:rPr lang="en-US" smtClean="0"/>
              <a:t>8/16/2022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8455E-87D4-40F4-8BE4-1F86AD208FEB}" type="slidenum">
              <a:rPr lang="en-US" smtClean="0"/>
              <a:t>‹#›</a:t>
            </a:fld>
            <a:endParaRPr lang="en-US"/>
          </a:p>
        </p:txBody>
      </p:sp>
    </p:spTree>
    <p:extLst>
      <p:ext uri="{BB962C8B-B14F-4D97-AF65-F5344CB8AC3E}">
        <p14:creationId xmlns:p14="http://schemas.microsoft.com/office/powerpoint/2010/main" val="2895515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A2BA1E-E849-45B2-BF7D-CB368A1877C2}" type="datetimeFigureOut">
              <a:rPr lang="en-US" smtClean="0"/>
              <a:t>8/16/2022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8455E-87D4-40F4-8BE4-1F86AD208FEB}"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4474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AA2BA1E-E849-45B2-BF7D-CB368A1877C2}" type="datetimeFigureOut">
              <a:rPr lang="en-US" smtClean="0"/>
              <a:t>8/16/2022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A8455E-87D4-40F4-8BE4-1F86AD208FEB}" type="slidenum">
              <a:rPr lang="en-US" smtClean="0"/>
              <a:t>‹#›</a:t>
            </a:fld>
            <a:endParaRPr lang="en-US"/>
          </a:p>
        </p:txBody>
      </p:sp>
    </p:spTree>
    <p:extLst>
      <p:ext uri="{BB962C8B-B14F-4D97-AF65-F5344CB8AC3E}">
        <p14:creationId xmlns:p14="http://schemas.microsoft.com/office/powerpoint/2010/main" val="41651275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AA2BA1E-E849-45B2-BF7D-CB368A1877C2}" type="datetimeFigureOut">
              <a:rPr lang="en-US" smtClean="0"/>
              <a:t>8/16/2022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A8455E-87D4-40F4-8BE4-1F86AD208FEB}" type="slidenum">
              <a:rPr lang="en-US" smtClean="0"/>
              <a:t>‹#›</a:t>
            </a:fld>
            <a:endParaRPr lang="en-US"/>
          </a:p>
        </p:txBody>
      </p:sp>
    </p:spTree>
    <p:extLst>
      <p:ext uri="{BB962C8B-B14F-4D97-AF65-F5344CB8AC3E}">
        <p14:creationId xmlns:p14="http://schemas.microsoft.com/office/powerpoint/2010/main" val="3563716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AA2BA1E-E849-45B2-BF7D-CB368A1877C2}" type="datetimeFigureOut">
              <a:rPr lang="en-US" smtClean="0"/>
              <a:t>8/16/2022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A8455E-87D4-40F4-8BE4-1F86AD208FEB}" type="slidenum">
              <a:rPr lang="en-US" smtClean="0"/>
              <a:t>‹#›</a:t>
            </a:fld>
            <a:endParaRPr lang="en-US"/>
          </a:p>
        </p:txBody>
      </p:sp>
    </p:spTree>
    <p:extLst>
      <p:ext uri="{BB962C8B-B14F-4D97-AF65-F5344CB8AC3E}">
        <p14:creationId xmlns:p14="http://schemas.microsoft.com/office/powerpoint/2010/main" val="4224527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A2BA1E-E849-45B2-BF7D-CB368A1877C2}" type="datetimeFigureOut">
              <a:rPr lang="en-US" smtClean="0"/>
              <a:t>8/16/2022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A8455E-87D4-40F4-8BE4-1F86AD208FEB}" type="slidenum">
              <a:rPr lang="en-US" smtClean="0"/>
              <a:t>‹#›</a:t>
            </a:fld>
            <a:endParaRPr lang="en-US"/>
          </a:p>
        </p:txBody>
      </p:sp>
    </p:spTree>
    <p:extLst>
      <p:ext uri="{BB962C8B-B14F-4D97-AF65-F5344CB8AC3E}">
        <p14:creationId xmlns:p14="http://schemas.microsoft.com/office/powerpoint/2010/main" val="1631817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A2BA1E-E849-45B2-BF7D-CB368A1877C2}" type="datetimeFigureOut">
              <a:rPr lang="en-US" smtClean="0"/>
              <a:t>8/16/2022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A8455E-87D4-40F4-8BE4-1F86AD208FEB}" type="slidenum">
              <a:rPr lang="en-US" smtClean="0"/>
              <a:t>‹#›</a:t>
            </a:fld>
            <a:endParaRPr lang="en-US"/>
          </a:p>
        </p:txBody>
      </p:sp>
    </p:spTree>
    <p:extLst>
      <p:ext uri="{BB962C8B-B14F-4D97-AF65-F5344CB8AC3E}">
        <p14:creationId xmlns:p14="http://schemas.microsoft.com/office/powerpoint/2010/main" val="3608958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A2BA1E-E849-45B2-BF7D-CB368A1877C2}" type="datetimeFigureOut">
              <a:rPr lang="en-US" smtClean="0"/>
              <a:t>8/16/2022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A8455E-87D4-40F4-8BE4-1F86AD208FEB}"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8557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A2BA1E-E849-45B2-BF7D-CB368A1877C2}" type="datetimeFigureOut">
              <a:rPr lang="en-US" smtClean="0"/>
              <a:t>8/16/2022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8455E-87D4-40F4-8BE4-1F86AD208FEB}" type="slidenum">
              <a:rPr lang="en-US" smtClean="0"/>
              <a:t>‹#›</a:t>
            </a:fld>
            <a:endParaRPr lang="en-US"/>
          </a:p>
        </p:txBody>
      </p:sp>
    </p:spTree>
    <p:extLst>
      <p:ext uri="{BB962C8B-B14F-4D97-AF65-F5344CB8AC3E}">
        <p14:creationId xmlns:p14="http://schemas.microsoft.com/office/powerpoint/2010/main" val="1100112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A2BA1E-E849-45B2-BF7D-CB368A1877C2}" type="datetimeFigureOut">
              <a:rPr lang="en-US" smtClean="0"/>
              <a:t>8/16/2022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8455E-87D4-40F4-8BE4-1F86AD208FEB}"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5699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2AA2BA1E-E849-45B2-BF7D-CB368A1877C2}" type="datetimeFigureOut">
              <a:rPr lang="en-US" smtClean="0"/>
              <a:t>8/16/2022</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81A8455E-87D4-40F4-8BE4-1F86AD208FEB}"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5167257"/>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17A2A-573E-465F-B4D0-95E9FE1F2E25}"/>
              </a:ext>
            </a:extLst>
          </p:cNvPr>
          <p:cNvSpPr>
            <a:spLocks noGrp="1"/>
          </p:cNvSpPr>
          <p:nvPr>
            <p:ph type="title"/>
          </p:nvPr>
        </p:nvSpPr>
        <p:spPr/>
        <p:txBody>
          <a:bodyPr/>
          <a:lstStyle/>
          <a:p>
            <a:r>
              <a:rPr lang="en-US" b="1" dirty="0">
                <a:solidFill>
                  <a:schemeClr val="tx1"/>
                </a:solidFill>
              </a:rPr>
              <a:t>Portfolio Diversification</a:t>
            </a:r>
          </a:p>
        </p:txBody>
      </p:sp>
      <p:pic>
        <p:nvPicPr>
          <p:cNvPr id="9" name="Picture Placeholder 8">
            <a:extLst>
              <a:ext uri="{FF2B5EF4-FFF2-40B4-BE49-F238E27FC236}">
                <a16:creationId xmlns:a16="http://schemas.microsoft.com/office/drawing/2014/main" id="{8A079D8F-9C15-4DD6-B19D-B68955049CB2}"/>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601" b="1601"/>
          <a:stretch/>
        </p:blipFill>
        <p:spPr>
          <a:xfrm>
            <a:off x="3048" y="0"/>
            <a:ext cx="12188952" cy="4572000"/>
          </a:xfrm>
          <a:blipFill>
            <a:blip r:embed="rId2"/>
            <a:stretch>
              <a:fillRect/>
            </a:stretch>
          </a:blipFill>
        </p:spPr>
      </p:pic>
      <p:sp>
        <p:nvSpPr>
          <p:cNvPr id="3" name="Subtitle 2">
            <a:extLst>
              <a:ext uri="{FF2B5EF4-FFF2-40B4-BE49-F238E27FC236}">
                <a16:creationId xmlns:a16="http://schemas.microsoft.com/office/drawing/2014/main" id="{BEDC3756-FC52-4D9E-9621-8432C7386C15}"/>
              </a:ext>
            </a:extLst>
          </p:cNvPr>
          <p:cNvSpPr>
            <a:spLocks noGrp="1"/>
          </p:cNvSpPr>
          <p:nvPr>
            <p:ph type="body" sz="half" idx="2"/>
          </p:nvPr>
        </p:nvSpPr>
        <p:spPr>
          <a:xfrm>
            <a:off x="8610600" y="4960138"/>
            <a:ext cx="3200400" cy="1693880"/>
          </a:xfrm>
        </p:spPr>
        <p:txBody>
          <a:bodyPr/>
          <a:lstStyle/>
          <a:p>
            <a:r>
              <a:rPr lang="en-US" dirty="0">
                <a:solidFill>
                  <a:schemeClr val="tx1"/>
                </a:solidFill>
              </a:rPr>
              <a:t>Wharton Business and Financial Modeling Capstone</a:t>
            </a:r>
          </a:p>
          <a:p>
            <a:endParaRPr lang="en-US" b="1" dirty="0">
              <a:solidFill>
                <a:schemeClr val="tx1"/>
              </a:solidFill>
            </a:endParaRPr>
          </a:p>
          <a:p>
            <a:r>
              <a:rPr lang="en-US" b="1" dirty="0">
                <a:solidFill>
                  <a:schemeClr val="tx1"/>
                </a:solidFill>
              </a:rPr>
              <a:t>Rijul Mehra</a:t>
            </a:r>
          </a:p>
          <a:p>
            <a:r>
              <a:rPr lang="en-US" b="1" dirty="0">
                <a:solidFill>
                  <a:schemeClr val="tx1"/>
                </a:solidFill>
              </a:rPr>
              <a:t>15-Aug-2022</a:t>
            </a:r>
          </a:p>
        </p:txBody>
      </p:sp>
    </p:spTree>
    <p:extLst>
      <p:ext uri="{BB962C8B-B14F-4D97-AF65-F5344CB8AC3E}">
        <p14:creationId xmlns:p14="http://schemas.microsoft.com/office/powerpoint/2010/main" val="25309767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20662-5BB2-43EE-BF40-BCA710925625}"/>
              </a:ext>
            </a:extLst>
          </p:cNvPr>
          <p:cNvSpPr>
            <a:spLocks noGrp="1"/>
          </p:cNvSpPr>
          <p:nvPr>
            <p:ph type="title"/>
          </p:nvPr>
        </p:nvSpPr>
        <p:spPr/>
        <p:txBody>
          <a:bodyPr>
            <a:normAutofit/>
          </a:bodyPr>
          <a:lstStyle/>
          <a:p>
            <a:r>
              <a:rPr lang="en-US" dirty="0"/>
              <a:t>Portfolio DESIGN</a:t>
            </a:r>
          </a:p>
        </p:txBody>
      </p:sp>
      <p:sp>
        <p:nvSpPr>
          <p:cNvPr id="3" name="Content Placeholder 2">
            <a:extLst>
              <a:ext uri="{FF2B5EF4-FFF2-40B4-BE49-F238E27FC236}">
                <a16:creationId xmlns:a16="http://schemas.microsoft.com/office/drawing/2014/main" id="{603C6B7F-0CB3-4266-8192-2EB851B1BE45}"/>
              </a:ext>
            </a:extLst>
          </p:cNvPr>
          <p:cNvSpPr>
            <a:spLocks noGrp="1"/>
          </p:cNvSpPr>
          <p:nvPr>
            <p:ph idx="1"/>
          </p:nvPr>
        </p:nvSpPr>
        <p:spPr>
          <a:xfrm>
            <a:off x="1024128" y="2286000"/>
            <a:ext cx="9720073" cy="2245057"/>
          </a:xfrm>
        </p:spPr>
        <p:txBody>
          <a:bodyPr/>
          <a:lstStyle/>
          <a:p>
            <a:pPr>
              <a:buFont typeface="Wingdings" panose="05000000000000000000" pitchFamily="2" charset="2"/>
              <a:buChar char="§"/>
            </a:pPr>
            <a:r>
              <a:rPr lang="en-US" sz="2000" dirty="0"/>
              <a:t> When investing, our primary objective is to maximize return while minimizing risk.</a:t>
            </a:r>
          </a:p>
          <a:p>
            <a:pPr>
              <a:buFont typeface="Wingdings" panose="05000000000000000000" pitchFamily="2" charset="2"/>
              <a:buChar char="§"/>
            </a:pPr>
            <a:r>
              <a:rPr lang="en-US" sz="2000" dirty="0"/>
              <a:t> Diversification's objective is to decrease losses by creating a portfolio of varied assets.</a:t>
            </a:r>
          </a:p>
          <a:p>
            <a:pPr marL="0" indent="0">
              <a:buNone/>
            </a:pPr>
            <a:endParaRPr lang="en-US" sz="1800" i="1" dirty="0"/>
          </a:p>
          <a:p>
            <a:pPr marL="0" indent="0">
              <a:buNone/>
            </a:pPr>
            <a:r>
              <a:rPr lang="en-US" sz="1800" i="1" dirty="0"/>
              <a:t>Objective – We attempt to create an optimal portfolio of diversified assets. This investment offers the highest return relative to risk. To comprehend this, we must examine Markowitz portfolio theory, the efficient frontier, and the capital market line.</a:t>
            </a:r>
          </a:p>
        </p:txBody>
      </p:sp>
      <p:pic>
        <p:nvPicPr>
          <p:cNvPr id="4" name="Picture 3">
            <a:extLst>
              <a:ext uri="{FF2B5EF4-FFF2-40B4-BE49-F238E27FC236}">
                <a16:creationId xmlns:a16="http://schemas.microsoft.com/office/drawing/2014/main" id="{C466E3C8-E7AF-4AD7-9307-0F19EE2039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3655" y="-7315"/>
            <a:ext cx="2119532" cy="1097280"/>
          </a:xfrm>
          <a:prstGeom prst="rect">
            <a:avLst/>
          </a:prstGeom>
        </p:spPr>
      </p:pic>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6431E57C-42A7-4A36-96DA-AAF519C0A057}"/>
                  </a:ext>
                </a:extLst>
              </p:cNvPr>
              <p:cNvSpPr txBox="1"/>
              <p:nvPr/>
            </p:nvSpPr>
            <p:spPr>
              <a:xfrm>
                <a:off x="1024128" y="4773169"/>
                <a:ext cx="9525591" cy="1893660"/>
              </a:xfrm>
              <a:prstGeom prst="rect">
                <a:avLst/>
              </a:prstGeom>
              <a:noFill/>
            </p:spPr>
            <p:txBody>
              <a:bodyPr wrap="square" rtlCol="0">
                <a:spAutoFit/>
              </a:bodyPr>
              <a:lstStyle/>
              <a:p>
                <a:r>
                  <a:rPr lang="en-US" i="1" dirty="0"/>
                  <a:t>To compute the expected return of the portfolio:</a:t>
                </a:r>
              </a:p>
              <a:p>
                <a:endParaRPr lang="en-US" sz="1000" dirty="0"/>
              </a:p>
              <a:p>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𝑝</m:t>
                          </m:r>
                        </m:sub>
                      </m:sSub>
                      <m:r>
                        <a:rPr lang="en-US" b="0" i="1" smtClean="0">
                          <a:latin typeface="Cambria Math" panose="02040503050406030204" pitchFamily="18" charset="0"/>
                        </a:rPr>
                        <m:t>= </m:t>
                      </m:r>
                      <m:r>
                        <m:rPr>
                          <m:sty m:val="p"/>
                        </m:rPr>
                        <a:rPr lang="el-GR" b="0" i="1" smtClean="0">
                          <a:latin typeface="Cambria Math" panose="02040503050406030204" pitchFamily="18" charset="0"/>
                          <a:ea typeface="Cambria Math" panose="02040503050406030204" pitchFamily="18" charset="0"/>
                        </a:rPr>
                        <m:t>Σ</m:t>
                      </m:r>
                      <m:r>
                        <a:rPr lang="en-US" b="0" i="1" smtClean="0">
                          <a:latin typeface="Cambria Math" panose="02040503050406030204" pitchFamily="18" charset="0"/>
                          <a:ea typeface="Cambria Math" panose="02040503050406030204" pitchFamily="18" charset="0"/>
                        </a:rPr>
                        <m:t> </m:t>
                      </m:r>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𝑊</m:t>
                              </m:r>
                            </m:e>
                            <m:sub>
                              <m:r>
                                <a:rPr lang="en-US" b="0" i="1" smtClean="0">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 ∗ </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𝑅</m:t>
                              </m:r>
                            </m:e>
                            <m:sub>
                              <m:r>
                                <a:rPr lang="en-US" b="0" i="1" smtClean="0">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 </m:t>
                          </m:r>
                        </m:e>
                      </m:d>
                    </m:oMath>
                  </m:oMathPara>
                </a14:m>
                <a:endParaRPr lang="en-US" b="0" dirty="0">
                  <a:ea typeface="Cambria Math" panose="02040503050406030204" pitchFamily="18" charset="0"/>
                </a:endParaRPr>
              </a:p>
              <a:p>
                <a:endParaRPr lang="en-US" sz="1000" dirty="0"/>
              </a:p>
              <a:p>
                <a:r>
                  <a:rPr lang="en-US" i="1" dirty="0"/>
                  <a:t>To compute the volatility of the portfolio:</a:t>
                </a:r>
              </a:p>
              <a:p>
                <a:endParaRPr lang="en-US" sz="1000" dirty="0"/>
              </a:p>
              <a:p>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ea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𝜎</m:t>
                          </m:r>
                        </m:e>
                        <m:sub>
                          <m:r>
                            <a:rPr lang="en-US" b="0" i="1" smtClean="0">
                              <a:latin typeface="Cambria Math" panose="02040503050406030204" pitchFamily="18" charset="0"/>
                              <a:ea typeface="Cambria Math" panose="02040503050406030204" pitchFamily="18" charset="0"/>
                            </a:rPr>
                            <m:t>𝑝</m:t>
                          </m:r>
                        </m:sub>
                      </m:sSub>
                      <m:r>
                        <a:rPr lang="en-US" b="0" i="1" smtClean="0">
                          <a:latin typeface="Cambria Math" panose="02040503050406030204" pitchFamily="18" charset="0"/>
                          <a:ea typeface="Cambria Math" panose="02040503050406030204" pitchFamily="18" charset="0"/>
                        </a:rPr>
                        <m:t>= </m:t>
                      </m:r>
                      <m:sSubSup>
                        <m:sSubSupPr>
                          <m:ctrlPr>
                            <a:rPr lang="en-US" b="0" i="1" smtClean="0">
                              <a:latin typeface="Cambria Math" panose="02040503050406030204" pitchFamily="18" charset="0"/>
                              <a:ea typeface="Cambria Math" panose="02040503050406030204" pitchFamily="18" charset="0"/>
                            </a:rPr>
                          </m:ctrlPr>
                        </m:sSubSupPr>
                        <m:e>
                          <m:r>
                            <m:rPr>
                              <m:sty m:val="p"/>
                            </m:rPr>
                            <a:rPr lang="el-GR" b="0" i="1" smtClean="0">
                              <a:latin typeface="Cambria Math" panose="02040503050406030204" pitchFamily="18" charset="0"/>
                              <a:ea typeface="Cambria Math" panose="02040503050406030204" pitchFamily="18" charset="0"/>
                            </a:rPr>
                            <m:t>Σ</m:t>
                          </m:r>
                        </m:e>
                        <m:sub>
                          <m: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=1</m:t>
                          </m:r>
                        </m:sub>
                        <m:sup>
                          <m:r>
                            <a:rPr lang="en-US" b="0" i="1" smtClean="0">
                              <a:latin typeface="Cambria Math" panose="02040503050406030204" pitchFamily="18" charset="0"/>
                              <a:ea typeface="Cambria Math" panose="02040503050406030204" pitchFamily="18" charset="0"/>
                            </a:rPr>
                            <m:t>𝑛</m:t>
                          </m:r>
                        </m:sup>
                      </m:sSubSup>
                      <m:r>
                        <a:rPr lang="en-US" b="0" i="1" smtClean="0">
                          <a:latin typeface="Cambria Math" panose="02040503050406030204" pitchFamily="18" charset="0"/>
                          <a:ea typeface="Cambria Math" panose="02040503050406030204" pitchFamily="18" charset="0"/>
                        </a:rPr>
                        <m:t> </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𝑊</m:t>
                          </m:r>
                        </m:e>
                        <m:sub>
                          <m:r>
                            <a:rPr lang="en-US" b="0" i="1" smtClean="0">
                              <a:latin typeface="Cambria Math" panose="02040503050406030204" pitchFamily="18" charset="0"/>
                              <a:ea typeface="Cambria Math" panose="02040503050406030204" pitchFamily="18" charset="0"/>
                            </a:rPr>
                            <m:t>𝑖</m:t>
                          </m:r>
                        </m:sub>
                        <m:sup>
                          <m:r>
                            <a:rPr lang="en-US" b="0" i="1" smtClean="0">
                              <a:latin typeface="Cambria Math" panose="02040503050406030204" pitchFamily="18" charset="0"/>
                              <a:ea typeface="Cambria Math" panose="02040503050406030204" pitchFamily="18" charset="0"/>
                            </a:rPr>
                            <m:t>2</m:t>
                          </m:r>
                        </m:sup>
                      </m:sSubSup>
                      <m:r>
                        <a:rPr lang="en-US" b="0" i="1" smtClean="0">
                          <a:latin typeface="Cambria Math" panose="02040503050406030204" pitchFamily="18" charset="0"/>
                          <a:ea typeface="Cambria Math" panose="02040503050406030204" pitchFamily="18" charset="0"/>
                        </a:rPr>
                        <m:t>∗ </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𝜎</m:t>
                          </m:r>
                        </m:e>
                        <m:sub>
                          <m:r>
                            <a:rPr lang="en-US" b="0" i="1" smtClean="0">
                              <a:latin typeface="Cambria Math" panose="02040503050406030204" pitchFamily="18" charset="0"/>
                              <a:ea typeface="Cambria Math" panose="02040503050406030204" pitchFamily="18" charset="0"/>
                            </a:rPr>
                            <m:t>𝑖</m:t>
                          </m:r>
                        </m:sub>
                        <m:sup>
                          <m:r>
                            <a:rPr lang="en-US" b="0" i="1" smtClean="0">
                              <a:latin typeface="Cambria Math" panose="02040503050406030204" pitchFamily="18" charset="0"/>
                              <a:ea typeface="Cambria Math" panose="02040503050406030204" pitchFamily="18" charset="0"/>
                            </a:rPr>
                            <m:t>2</m:t>
                          </m:r>
                        </m:sup>
                      </m:sSubSup>
                      <m:r>
                        <a:rPr lang="en-US" b="0" i="1" smtClean="0">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m:rPr>
                              <m:sty m:val="p"/>
                            </m:rPr>
                            <a:rPr lang="el-GR" i="1">
                              <a:latin typeface="Cambria Math" panose="02040503050406030204" pitchFamily="18" charset="0"/>
                              <a:ea typeface="Cambria Math" panose="02040503050406030204" pitchFamily="18" charset="0"/>
                            </a:rPr>
                            <m:t>Σ</m:t>
                          </m:r>
                        </m:e>
                        <m:sub>
                          <m:eqArr>
                            <m:eqArrPr>
                              <m:ctrlPr>
                                <a:rPr lang="en-US" i="1">
                                  <a:latin typeface="Cambria Math" panose="02040503050406030204" pitchFamily="18" charset="0"/>
                                  <a:ea typeface="Cambria Math" panose="02040503050406030204" pitchFamily="18" charset="0"/>
                                </a:rPr>
                              </m:ctrlPr>
                            </m:eqArrPr>
                            <m:e>
                              <m:r>
                                <a:rPr lang="en-US" b="0" i="1" smtClean="0">
                                  <a:latin typeface="Cambria Math" panose="02040503050406030204" pitchFamily="18" charset="0"/>
                                  <a:ea typeface="Cambria Math" panose="02040503050406030204" pitchFamily="18" charset="0"/>
                                </a:rPr>
                                <m:t>𝑖</m:t>
                              </m:r>
                              <m:r>
                                <a:rPr lang="en-US" i="1">
                                  <a:latin typeface="Cambria Math" panose="02040503050406030204" pitchFamily="18" charset="0"/>
                                  <a:ea typeface="Cambria Math" panose="02040503050406030204" pitchFamily="18" charset="0"/>
                                </a:rPr>
                                <m:t>=1</m:t>
                              </m:r>
                            </m:e>
                            <m:e>
                              <m: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𝑗</m:t>
                              </m:r>
                            </m:e>
                          </m:eqArr>
                        </m:sub>
                        <m:sup>
                          <m:r>
                            <a:rPr lang="en-US" i="1">
                              <a:latin typeface="Cambria Math" panose="02040503050406030204" pitchFamily="18" charset="0"/>
                              <a:ea typeface="Cambria Math" panose="02040503050406030204" pitchFamily="18" charset="0"/>
                            </a:rPr>
                            <m:t>𝑛</m:t>
                          </m:r>
                        </m:sup>
                      </m:sSubSup>
                      <m:sSubSup>
                        <m:sSubSupPr>
                          <m:ctrlPr>
                            <a:rPr lang="en-US" i="1">
                              <a:latin typeface="Cambria Math" panose="02040503050406030204" pitchFamily="18" charset="0"/>
                              <a:ea typeface="Cambria Math" panose="02040503050406030204" pitchFamily="18" charset="0"/>
                            </a:rPr>
                          </m:ctrlPr>
                        </m:sSubSupPr>
                        <m:e>
                          <m:r>
                            <m:rPr>
                              <m:sty m:val="p"/>
                            </m:rPr>
                            <a:rPr lang="el-GR" i="1">
                              <a:latin typeface="Cambria Math" panose="02040503050406030204" pitchFamily="18" charset="0"/>
                              <a:ea typeface="Cambria Math" panose="02040503050406030204" pitchFamily="18" charset="0"/>
                            </a:rPr>
                            <m:t>Σ</m:t>
                          </m:r>
                        </m:e>
                        <m:sub>
                          <m:r>
                            <a:rPr lang="en-US" b="0" i="1" smtClean="0">
                              <a:latin typeface="Cambria Math" panose="02040503050406030204" pitchFamily="18" charset="0"/>
                              <a:ea typeface="Cambria Math" panose="02040503050406030204" pitchFamily="18" charset="0"/>
                            </a:rPr>
                            <m:t>𝑗</m:t>
                          </m:r>
                          <m:r>
                            <a:rPr lang="en-US" i="1">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𝑛</m:t>
                          </m:r>
                        </m:sup>
                      </m:sSubSup>
                      <m:r>
                        <a:rPr lang="en-US" b="0" i="1" smtClean="0">
                          <a:latin typeface="Cambria Math" panose="02040503050406030204" pitchFamily="18" charset="0"/>
                          <a:ea typeface="Cambria Math" panose="02040503050406030204" pitchFamily="18" charset="0"/>
                        </a:rPr>
                        <m:t> </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𝑊</m:t>
                          </m:r>
                        </m:e>
                        <m:sub>
                          <m:r>
                            <a:rPr lang="en-US" b="0" i="1" smtClean="0">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 ∗</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𝑊</m:t>
                          </m:r>
                        </m:e>
                        <m:sub>
                          <m:r>
                            <a:rPr lang="en-US" b="0" i="1" smtClean="0">
                              <a:latin typeface="Cambria Math" panose="02040503050406030204" pitchFamily="18" charset="0"/>
                              <a:ea typeface="Cambria Math" panose="02040503050406030204" pitchFamily="18" charset="0"/>
                            </a:rPr>
                            <m:t>𝑗</m:t>
                          </m:r>
                        </m:sub>
                      </m:sSub>
                      <m:r>
                        <a:rPr lang="en-US" b="0" i="1" smtClean="0">
                          <a:latin typeface="Cambria Math" panose="02040503050406030204" pitchFamily="18" charset="0"/>
                          <a:ea typeface="Cambria Math" panose="02040503050406030204" pitchFamily="18" charset="0"/>
                        </a:rPr>
                        <m:t> ∗ </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𝜎</m:t>
                          </m:r>
                        </m:e>
                        <m:sub>
                          <m:r>
                            <a:rPr lang="en-US" b="0" i="1" smtClean="0">
                              <a:latin typeface="Cambria Math" panose="02040503050406030204" pitchFamily="18" charset="0"/>
                              <a:ea typeface="Cambria Math" panose="02040503050406030204" pitchFamily="18" charset="0"/>
                            </a:rPr>
                            <m:t>𝑖𝑗</m:t>
                          </m:r>
                        </m:sub>
                      </m:sSub>
                      <m:r>
                        <a:rPr lang="en-US" b="0" i="1" smtClean="0">
                          <a:latin typeface="Cambria Math" panose="02040503050406030204" pitchFamily="18" charset="0"/>
                          <a:ea typeface="Cambria Math" panose="02040503050406030204" pitchFamily="18" charset="0"/>
                        </a:rPr>
                        <m:t> )</m:t>
                      </m:r>
                    </m:oMath>
                  </m:oMathPara>
                </a14:m>
                <a:endParaRPr lang="en-US" dirty="0"/>
              </a:p>
            </p:txBody>
          </p:sp>
        </mc:Choice>
        <mc:Fallback>
          <p:sp>
            <p:nvSpPr>
              <p:cNvPr id="5" name="TextBox 4">
                <a:extLst>
                  <a:ext uri="{FF2B5EF4-FFF2-40B4-BE49-F238E27FC236}">
                    <a16:creationId xmlns:a16="http://schemas.microsoft.com/office/drawing/2014/main" id="{6431E57C-42A7-4A36-96DA-AAF519C0A057}"/>
                  </a:ext>
                </a:extLst>
              </p:cNvPr>
              <p:cNvSpPr txBox="1">
                <a:spLocks noRot="1" noChangeAspect="1" noMove="1" noResize="1" noEditPoints="1" noAdjustHandles="1" noChangeArrowheads="1" noChangeShapeType="1" noTextEdit="1"/>
              </p:cNvSpPr>
              <p:nvPr/>
            </p:nvSpPr>
            <p:spPr>
              <a:xfrm>
                <a:off x="1024128" y="4773169"/>
                <a:ext cx="9525591" cy="1893660"/>
              </a:xfrm>
              <a:prstGeom prst="rect">
                <a:avLst/>
              </a:prstGeom>
              <a:blipFill>
                <a:blip r:embed="rId3"/>
                <a:stretch>
                  <a:fillRect l="-512" t="-1608" b="-643"/>
                </a:stretch>
              </a:blipFill>
            </p:spPr>
            <p:txBody>
              <a:bodyPr/>
              <a:lstStyle/>
              <a:p>
                <a:r>
                  <a:rPr lang="en-US">
                    <a:noFill/>
                  </a:rPr>
                  <a:t> </a:t>
                </a:r>
              </a:p>
            </p:txBody>
          </p:sp>
        </mc:Fallback>
      </mc:AlternateContent>
    </p:spTree>
    <p:extLst>
      <p:ext uri="{BB962C8B-B14F-4D97-AF65-F5344CB8AC3E}">
        <p14:creationId xmlns:p14="http://schemas.microsoft.com/office/powerpoint/2010/main" val="2123345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E62DF-1A89-4CD7-9B5C-DE6F9C2AAFA4}"/>
              </a:ext>
            </a:extLst>
          </p:cNvPr>
          <p:cNvSpPr>
            <a:spLocks noGrp="1"/>
          </p:cNvSpPr>
          <p:nvPr>
            <p:ph type="title"/>
          </p:nvPr>
        </p:nvSpPr>
        <p:spPr/>
        <p:txBody>
          <a:bodyPr/>
          <a:lstStyle/>
          <a:p>
            <a:r>
              <a:rPr lang="en-US" dirty="0"/>
              <a:t>Two Mutual FUNDs</a:t>
            </a:r>
          </a:p>
        </p:txBody>
      </p:sp>
      <p:sp>
        <p:nvSpPr>
          <p:cNvPr id="3" name="Content Placeholder 2">
            <a:extLst>
              <a:ext uri="{FF2B5EF4-FFF2-40B4-BE49-F238E27FC236}">
                <a16:creationId xmlns:a16="http://schemas.microsoft.com/office/drawing/2014/main" id="{D28BCA75-FD6F-40F9-830A-0D6C9DF21132}"/>
              </a:ext>
            </a:extLst>
          </p:cNvPr>
          <p:cNvSpPr>
            <a:spLocks noGrp="1"/>
          </p:cNvSpPr>
          <p:nvPr>
            <p:ph idx="1"/>
          </p:nvPr>
        </p:nvSpPr>
        <p:spPr>
          <a:xfrm>
            <a:off x="1024128" y="2286000"/>
            <a:ext cx="6359311" cy="4023360"/>
          </a:xfrm>
        </p:spPr>
        <p:txBody>
          <a:bodyPr/>
          <a:lstStyle/>
          <a:p>
            <a:pPr marL="0" indent="0">
              <a:buNone/>
            </a:pPr>
            <a:r>
              <a:rPr lang="en-US" dirty="0"/>
              <a:t>Our objective is to invest $5 million dollars into two mutual funds :-</a:t>
            </a:r>
          </a:p>
          <a:p>
            <a:pPr marL="0" indent="0">
              <a:buNone/>
            </a:pPr>
            <a:r>
              <a:rPr lang="en-US" dirty="0">
                <a:solidFill>
                  <a:schemeClr val="accent1"/>
                </a:solidFill>
              </a:rPr>
              <a:t>VBTLX</a:t>
            </a:r>
            <a:r>
              <a:rPr lang="en-US" dirty="0"/>
              <a:t> – Vanguard Total Bond Market Index Fund is an Intermediate Core Bond fund from vanguard fund family with $286.54B net assets under management. Invests majorly in government securities and corporate bonds </a:t>
            </a:r>
            <a:endParaRPr lang="en-US" sz="1000" dirty="0"/>
          </a:p>
          <a:p>
            <a:pPr marL="0" indent="0">
              <a:buNone/>
            </a:pPr>
            <a:r>
              <a:rPr lang="en-US" dirty="0">
                <a:solidFill>
                  <a:schemeClr val="accent1"/>
                </a:solidFill>
              </a:rPr>
              <a:t>VFIAX</a:t>
            </a:r>
            <a:r>
              <a:rPr lang="en-US" dirty="0"/>
              <a:t> – Vanguard 500 Index Fund is a large blend fund from vanguard family with $709. 8B net assets under management. Coverage to 500 of the biggest corporation is provided by this fund. </a:t>
            </a:r>
          </a:p>
        </p:txBody>
      </p:sp>
      <p:pic>
        <p:nvPicPr>
          <p:cNvPr id="4" name="Picture 3">
            <a:extLst>
              <a:ext uri="{FF2B5EF4-FFF2-40B4-BE49-F238E27FC236}">
                <a16:creationId xmlns:a16="http://schemas.microsoft.com/office/drawing/2014/main" id="{C92B4400-5E8C-4E53-82C6-900A29DDA7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3655" y="-7315"/>
            <a:ext cx="2119532" cy="1097280"/>
          </a:xfrm>
          <a:prstGeom prst="rect">
            <a:avLst/>
          </a:prstGeom>
        </p:spPr>
      </p:pic>
      <p:graphicFrame>
        <p:nvGraphicFramePr>
          <p:cNvPr id="8" name="Table 7">
            <a:extLst>
              <a:ext uri="{FF2B5EF4-FFF2-40B4-BE49-F238E27FC236}">
                <a16:creationId xmlns:a16="http://schemas.microsoft.com/office/drawing/2014/main" id="{7CFE0ACB-A183-419D-ABB9-B58B52C2845F}"/>
              </a:ext>
            </a:extLst>
          </p:cNvPr>
          <p:cNvGraphicFramePr>
            <a:graphicFrameLocks noGrp="1"/>
          </p:cNvGraphicFramePr>
          <p:nvPr>
            <p:extLst>
              <p:ext uri="{D42A27DB-BD31-4B8C-83A1-F6EECF244321}">
                <p14:modId xmlns:p14="http://schemas.microsoft.com/office/powerpoint/2010/main" val="1438511330"/>
              </p:ext>
            </p:extLst>
          </p:nvPr>
        </p:nvGraphicFramePr>
        <p:xfrm>
          <a:off x="7629099" y="2084831"/>
          <a:ext cx="2199493" cy="3551695"/>
        </p:xfrm>
        <a:graphic>
          <a:graphicData uri="http://schemas.openxmlformats.org/drawingml/2006/table">
            <a:tbl>
              <a:tblPr/>
              <a:tblGrid>
                <a:gridCol w="1323865">
                  <a:extLst>
                    <a:ext uri="{9D8B030D-6E8A-4147-A177-3AD203B41FA5}">
                      <a16:colId xmlns:a16="http://schemas.microsoft.com/office/drawing/2014/main" val="3763263176"/>
                    </a:ext>
                  </a:extLst>
                </a:gridCol>
                <a:gridCol w="875628">
                  <a:extLst>
                    <a:ext uri="{9D8B030D-6E8A-4147-A177-3AD203B41FA5}">
                      <a16:colId xmlns:a16="http://schemas.microsoft.com/office/drawing/2014/main" val="1117047130"/>
                    </a:ext>
                  </a:extLst>
                </a:gridCol>
              </a:tblGrid>
              <a:tr h="235993">
                <a:tc gridSpan="2">
                  <a:txBody>
                    <a:bodyPr/>
                    <a:lstStyle/>
                    <a:p>
                      <a:pPr algn="ctr" fontAlgn="b"/>
                      <a:r>
                        <a:rPr lang="en-US" sz="1200" b="1" i="1" u="none" strike="noStrike" dirty="0">
                          <a:solidFill>
                            <a:schemeClr val="accent1"/>
                          </a:solidFill>
                          <a:effectLst/>
                          <a:latin typeface="Calibri" panose="020F0502020204030204" pitchFamily="34" charset="0"/>
                        </a:rPr>
                        <a:t>VBTLX</a:t>
                      </a: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r>
                        <a:rPr lang="en-US" sz="1100" b="1" i="1" u="none" strike="noStrike" dirty="0">
                          <a:solidFill>
                            <a:srgbClr val="000000"/>
                          </a:solidFill>
                          <a:effectLst/>
                          <a:latin typeface="Calibri" panose="020F0502020204030204" pitchFamily="34" charset="0"/>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4075218"/>
                  </a:ext>
                </a:extLst>
              </a:tr>
              <a:tr h="235993">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789165275"/>
                  </a:ext>
                </a:extLst>
              </a:tr>
              <a:tr h="235993">
                <a:tc>
                  <a:txBody>
                    <a:bodyPr/>
                    <a:lstStyle/>
                    <a:p>
                      <a:pPr algn="l" fontAlgn="b"/>
                      <a:r>
                        <a:rPr lang="en-US" sz="1100" b="0" i="0" u="none" strike="noStrike">
                          <a:solidFill>
                            <a:srgbClr val="000000"/>
                          </a:solidFill>
                          <a:effectLst/>
                          <a:latin typeface="Calibri" panose="020F0502020204030204" pitchFamily="34" charset="0"/>
                        </a:rPr>
                        <a:t>Mean</a:t>
                      </a:r>
                    </a:p>
                  </a:txBody>
                  <a:tcPr marL="9525" marR="9525" marT="9525" marB="0" anchor="b">
                    <a:lnL>
                      <a:noFill/>
                    </a:lnL>
                    <a:lnR>
                      <a:noFill/>
                    </a:lnR>
                    <a:lnT>
                      <a:noFill/>
                    </a:lnT>
                    <a:lnB>
                      <a:noFill/>
                    </a:lnB>
                  </a:tcPr>
                </a:tc>
                <a:tc>
                  <a:txBody>
                    <a:bodyPr/>
                    <a:lstStyle/>
                    <a:p>
                      <a:pPr algn="r" fontAlgn="b"/>
                      <a:r>
                        <a:rPr lang="en-US" sz="1100" b="0" i="0" u="none" strike="noStrike" dirty="0">
                          <a:solidFill>
                            <a:srgbClr val="000000"/>
                          </a:solidFill>
                          <a:effectLst/>
                          <a:latin typeface="Calibri" panose="020F0502020204030204" pitchFamily="34" charset="0"/>
                        </a:rPr>
                        <a:t>0.001704167</a:t>
                      </a:r>
                    </a:p>
                  </a:txBody>
                  <a:tcPr marL="9525" marR="9525" marT="9525" marB="0" anchor="b">
                    <a:lnL>
                      <a:noFill/>
                    </a:lnL>
                    <a:lnR>
                      <a:noFill/>
                    </a:lnR>
                    <a:lnT>
                      <a:noFill/>
                    </a:lnT>
                    <a:lnB>
                      <a:noFill/>
                    </a:lnB>
                  </a:tcPr>
                </a:tc>
                <a:extLst>
                  <a:ext uri="{0D108BD9-81ED-4DB2-BD59-A6C34878D82A}">
                    <a16:rowId xmlns:a16="http://schemas.microsoft.com/office/drawing/2014/main" val="2053761046"/>
                  </a:ext>
                </a:extLst>
              </a:tr>
              <a:tr h="235993">
                <a:tc>
                  <a:txBody>
                    <a:bodyPr/>
                    <a:lstStyle/>
                    <a:p>
                      <a:pPr algn="l" fontAlgn="b"/>
                      <a:r>
                        <a:rPr lang="en-US" sz="1100" b="0" i="0" u="none" strike="noStrike">
                          <a:solidFill>
                            <a:srgbClr val="000000"/>
                          </a:solidFill>
                          <a:effectLst/>
                          <a:latin typeface="Calibri" panose="020F0502020204030204" pitchFamily="34" charset="0"/>
                        </a:rPr>
                        <a:t>Standard Error</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0.001170137</a:t>
                      </a:r>
                    </a:p>
                  </a:txBody>
                  <a:tcPr marL="9525" marR="9525" marT="9525" marB="0" anchor="b">
                    <a:lnL>
                      <a:noFill/>
                    </a:lnL>
                    <a:lnR>
                      <a:noFill/>
                    </a:lnR>
                    <a:lnT>
                      <a:noFill/>
                    </a:lnT>
                    <a:lnB>
                      <a:noFill/>
                    </a:lnB>
                  </a:tcPr>
                </a:tc>
                <a:extLst>
                  <a:ext uri="{0D108BD9-81ED-4DB2-BD59-A6C34878D82A}">
                    <a16:rowId xmlns:a16="http://schemas.microsoft.com/office/drawing/2014/main" val="3992249956"/>
                  </a:ext>
                </a:extLst>
              </a:tr>
              <a:tr h="235993">
                <a:tc>
                  <a:txBody>
                    <a:bodyPr/>
                    <a:lstStyle/>
                    <a:p>
                      <a:pPr algn="l" fontAlgn="b"/>
                      <a:r>
                        <a:rPr lang="en-US" sz="1100" b="0" i="0" u="none" strike="noStrike">
                          <a:solidFill>
                            <a:srgbClr val="000000"/>
                          </a:solidFill>
                          <a:effectLst/>
                          <a:latin typeface="Calibri" panose="020F0502020204030204" pitchFamily="34" charset="0"/>
                        </a:rPr>
                        <a:t>Median</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0.0011</a:t>
                      </a:r>
                    </a:p>
                  </a:txBody>
                  <a:tcPr marL="9525" marR="9525" marT="9525" marB="0" anchor="b">
                    <a:lnL>
                      <a:noFill/>
                    </a:lnL>
                    <a:lnR>
                      <a:noFill/>
                    </a:lnR>
                    <a:lnT>
                      <a:noFill/>
                    </a:lnT>
                    <a:lnB>
                      <a:noFill/>
                    </a:lnB>
                  </a:tcPr>
                </a:tc>
                <a:extLst>
                  <a:ext uri="{0D108BD9-81ED-4DB2-BD59-A6C34878D82A}">
                    <a16:rowId xmlns:a16="http://schemas.microsoft.com/office/drawing/2014/main" val="2658130475"/>
                  </a:ext>
                </a:extLst>
              </a:tr>
              <a:tr h="235993">
                <a:tc>
                  <a:txBody>
                    <a:bodyPr/>
                    <a:lstStyle/>
                    <a:p>
                      <a:pPr algn="l" fontAlgn="b"/>
                      <a:r>
                        <a:rPr lang="en-US" sz="1100" b="0" i="0" u="none" strike="noStrike">
                          <a:solidFill>
                            <a:srgbClr val="000000"/>
                          </a:solidFill>
                          <a:effectLst/>
                          <a:latin typeface="Calibri" panose="020F0502020204030204" pitchFamily="34" charset="0"/>
                        </a:rPr>
                        <a:t>Mode</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0.0012</a:t>
                      </a:r>
                    </a:p>
                  </a:txBody>
                  <a:tcPr marL="9525" marR="9525" marT="9525" marB="0" anchor="b">
                    <a:lnL>
                      <a:noFill/>
                    </a:lnL>
                    <a:lnR>
                      <a:noFill/>
                    </a:lnR>
                    <a:lnT>
                      <a:noFill/>
                    </a:lnT>
                    <a:lnB>
                      <a:noFill/>
                    </a:lnB>
                  </a:tcPr>
                </a:tc>
                <a:extLst>
                  <a:ext uri="{0D108BD9-81ED-4DB2-BD59-A6C34878D82A}">
                    <a16:rowId xmlns:a16="http://schemas.microsoft.com/office/drawing/2014/main" val="1678572163"/>
                  </a:ext>
                </a:extLst>
              </a:tr>
              <a:tr h="235993">
                <a:tc>
                  <a:txBody>
                    <a:bodyPr/>
                    <a:lstStyle/>
                    <a:p>
                      <a:pPr algn="l" fontAlgn="b"/>
                      <a:r>
                        <a:rPr lang="en-US" sz="1100" b="0" i="0" u="none" strike="noStrike">
                          <a:solidFill>
                            <a:srgbClr val="000000"/>
                          </a:solidFill>
                          <a:effectLst/>
                          <a:latin typeface="Calibri" panose="020F0502020204030204" pitchFamily="34" charset="0"/>
                        </a:rPr>
                        <a:t>Standard Deviation</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0.008106944</a:t>
                      </a:r>
                    </a:p>
                  </a:txBody>
                  <a:tcPr marL="9525" marR="9525" marT="9525" marB="0" anchor="b">
                    <a:lnL>
                      <a:noFill/>
                    </a:lnL>
                    <a:lnR>
                      <a:noFill/>
                    </a:lnR>
                    <a:lnT>
                      <a:noFill/>
                    </a:lnT>
                    <a:lnB>
                      <a:noFill/>
                    </a:lnB>
                  </a:tcPr>
                </a:tc>
                <a:extLst>
                  <a:ext uri="{0D108BD9-81ED-4DB2-BD59-A6C34878D82A}">
                    <a16:rowId xmlns:a16="http://schemas.microsoft.com/office/drawing/2014/main" val="4243436858"/>
                  </a:ext>
                </a:extLst>
              </a:tr>
              <a:tr h="235993">
                <a:tc>
                  <a:txBody>
                    <a:bodyPr/>
                    <a:lstStyle/>
                    <a:p>
                      <a:pPr algn="l" fontAlgn="b"/>
                      <a:r>
                        <a:rPr lang="en-US" sz="1100" b="0" i="0" u="none" strike="noStrike">
                          <a:solidFill>
                            <a:srgbClr val="000000"/>
                          </a:solidFill>
                          <a:effectLst/>
                          <a:latin typeface="Calibri" panose="020F0502020204030204" pitchFamily="34" charset="0"/>
                        </a:rPr>
                        <a:t>Sample Variance</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6.57225E-05</a:t>
                      </a:r>
                    </a:p>
                  </a:txBody>
                  <a:tcPr marL="9525" marR="9525" marT="9525" marB="0" anchor="b">
                    <a:lnL>
                      <a:noFill/>
                    </a:lnL>
                    <a:lnR>
                      <a:noFill/>
                    </a:lnR>
                    <a:lnT>
                      <a:noFill/>
                    </a:lnT>
                    <a:lnB>
                      <a:noFill/>
                    </a:lnB>
                  </a:tcPr>
                </a:tc>
                <a:extLst>
                  <a:ext uri="{0D108BD9-81ED-4DB2-BD59-A6C34878D82A}">
                    <a16:rowId xmlns:a16="http://schemas.microsoft.com/office/drawing/2014/main" val="2381100542"/>
                  </a:ext>
                </a:extLst>
              </a:tr>
              <a:tr h="235993">
                <a:tc>
                  <a:txBody>
                    <a:bodyPr/>
                    <a:lstStyle/>
                    <a:p>
                      <a:pPr algn="l" fontAlgn="b"/>
                      <a:r>
                        <a:rPr lang="en-US" sz="1100" b="0" i="0" u="none" strike="noStrike">
                          <a:solidFill>
                            <a:srgbClr val="000000"/>
                          </a:solidFill>
                          <a:effectLst/>
                          <a:latin typeface="Calibri" panose="020F0502020204030204" pitchFamily="34" charset="0"/>
                        </a:rPr>
                        <a:t>Kurtosis</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0.271769128</a:t>
                      </a:r>
                    </a:p>
                  </a:txBody>
                  <a:tcPr marL="9525" marR="9525" marT="9525" marB="0" anchor="b">
                    <a:lnL>
                      <a:noFill/>
                    </a:lnL>
                    <a:lnR>
                      <a:noFill/>
                    </a:lnR>
                    <a:lnT>
                      <a:noFill/>
                    </a:lnT>
                    <a:lnB>
                      <a:noFill/>
                    </a:lnB>
                  </a:tcPr>
                </a:tc>
                <a:extLst>
                  <a:ext uri="{0D108BD9-81ED-4DB2-BD59-A6C34878D82A}">
                    <a16:rowId xmlns:a16="http://schemas.microsoft.com/office/drawing/2014/main" val="2111957558"/>
                  </a:ext>
                </a:extLst>
              </a:tr>
              <a:tr h="235993">
                <a:tc>
                  <a:txBody>
                    <a:bodyPr/>
                    <a:lstStyle/>
                    <a:p>
                      <a:pPr algn="l" fontAlgn="b"/>
                      <a:r>
                        <a:rPr lang="en-US" sz="1100" b="0" i="0" u="none" strike="noStrike">
                          <a:solidFill>
                            <a:srgbClr val="000000"/>
                          </a:solidFill>
                          <a:effectLst/>
                          <a:latin typeface="Calibri" panose="020F0502020204030204" pitchFamily="34" charset="0"/>
                        </a:rPr>
                        <a:t>Skewness</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0.019049111</a:t>
                      </a:r>
                    </a:p>
                  </a:txBody>
                  <a:tcPr marL="9525" marR="9525" marT="9525" marB="0" anchor="b">
                    <a:lnL>
                      <a:noFill/>
                    </a:lnL>
                    <a:lnR>
                      <a:noFill/>
                    </a:lnR>
                    <a:lnT>
                      <a:noFill/>
                    </a:lnT>
                    <a:lnB>
                      <a:noFill/>
                    </a:lnB>
                  </a:tcPr>
                </a:tc>
                <a:extLst>
                  <a:ext uri="{0D108BD9-81ED-4DB2-BD59-A6C34878D82A}">
                    <a16:rowId xmlns:a16="http://schemas.microsoft.com/office/drawing/2014/main" val="1668262956"/>
                  </a:ext>
                </a:extLst>
              </a:tr>
              <a:tr h="235993">
                <a:tc>
                  <a:txBody>
                    <a:bodyPr/>
                    <a:lstStyle/>
                    <a:p>
                      <a:pPr algn="l" fontAlgn="b"/>
                      <a:r>
                        <a:rPr lang="en-US" sz="1100" b="0" i="0" u="none" strike="noStrike">
                          <a:solidFill>
                            <a:srgbClr val="000000"/>
                          </a:solidFill>
                          <a:effectLst/>
                          <a:latin typeface="Calibri" panose="020F0502020204030204" pitchFamily="34" charset="0"/>
                        </a:rPr>
                        <a:t>Range</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0.0402</a:t>
                      </a:r>
                    </a:p>
                  </a:txBody>
                  <a:tcPr marL="9525" marR="9525" marT="9525" marB="0" anchor="b">
                    <a:lnL>
                      <a:noFill/>
                    </a:lnL>
                    <a:lnR>
                      <a:noFill/>
                    </a:lnR>
                    <a:lnT>
                      <a:noFill/>
                    </a:lnT>
                    <a:lnB>
                      <a:noFill/>
                    </a:lnB>
                  </a:tcPr>
                </a:tc>
                <a:extLst>
                  <a:ext uri="{0D108BD9-81ED-4DB2-BD59-A6C34878D82A}">
                    <a16:rowId xmlns:a16="http://schemas.microsoft.com/office/drawing/2014/main" val="2511854970"/>
                  </a:ext>
                </a:extLst>
              </a:tr>
              <a:tr h="235993">
                <a:tc>
                  <a:txBody>
                    <a:bodyPr/>
                    <a:lstStyle/>
                    <a:p>
                      <a:pPr algn="l" fontAlgn="b"/>
                      <a:r>
                        <a:rPr lang="en-US" sz="1100" b="0" i="0" u="none" strike="noStrike">
                          <a:solidFill>
                            <a:srgbClr val="000000"/>
                          </a:solidFill>
                          <a:effectLst/>
                          <a:latin typeface="Calibri" panose="020F0502020204030204" pitchFamily="34" charset="0"/>
                        </a:rPr>
                        <a:t>Minimum</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-0.017</a:t>
                      </a:r>
                    </a:p>
                  </a:txBody>
                  <a:tcPr marL="9525" marR="9525" marT="9525" marB="0" anchor="b">
                    <a:lnL>
                      <a:noFill/>
                    </a:lnL>
                    <a:lnR>
                      <a:noFill/>
                    </a:lnR>
                    <a:lnT>
                      <a:noFill/>
                    </a:lnT>
                    <a:lnB>
                      <a:noFill/>
                    </a:lnB>
                  </a:tcPr>
                </a:tc>
                <a:extLst>
                  <a:ext uri="{0D108BD9-81ED-4DB2-BD59-A6C34878D82A}">
                    <a16:rowId xmlns:a16="http://schemas.microsoft.com/office/drawing/2014/main" val="4195512108"/>
                  </a:ext>
                </a:extLst>
              </a:tr>
              <a:tr h="235993">
                <a:tc>
                  <a:txBody>
                    <a:bodyPr/>
                    <a:lstStyle/>
                    <a:p>
                      <a:pPr algn="l" fontAlgn="b"/>
                      <a:r>
                        <a:rPr lang="en-US" sz="1100" b="0" i="0" u="none" strike="noStrike">
                          <a:solidFill>
                            <a:srgbClr val="000000"/>
                          </a:solidFill>
                          <a:effectLst/>
                          <a:latin typeface="Calibri" panose="020F0502020204030204" pitchFamily="34" charset="0"/>
                        </a:rPr>
                        <a:t>Maximum</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0.0232</a:t>
                      </a:r>
                    </a:p>
                  </a:txBody>
                  <a:tcPr marL="9525" marR="9525" marT="9525" marB="0" anchor="b">
                    <a:lnL>
                      <a:noFill/>
                    </a:lnL>
                    <a:lnR>
                      <a:noFill/>
                    </a:lnR>
                    <a:lnT>
                      <a:noFill/>
                    </a:lnT>
                    <a:lnB>
                      <a:noFill/>
                    </a:lnB>
                  </a:tcPr>
                </a:tc>
                <a:extLst>
                  <a:ext uri="{0D108BD9-81ED-4DB2-BD59-A6C34878D82A}">
                    <a16:rowId xmlns:a16="http://schemas.microsoft.com/office/drawing/2014/main" val="1101569607"/>
                  </a:ext>
                </a:extLst>
              </a:tr>
              <a:tr h="235993">
                <a:tc>
                  <a:txBody>
                    <a:bodyPr/>
                    <a:lstStyle/>
                    <a:p>
                      <a:pPr algn="l" fontAlgn="b"/>
                      <a:r>
                        <a:rPr lang="en-US" sz="1100" b="0" i="0" u="none" strike="noStrike">
                          <a:solidFill>
                            <a:srgbClr val="000000"/>
                          </a:solidFill>
                          <a:effectLst/>
                          <a:latin typeface="Calibri" panose="020F0502020204030204" pitchFamily="34" charset="0"/>
                        </a:rPr>
                        <a:t>Sum</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0.0818</a:t>
                      </a:r>
                    </a:p>
                  </a:txBody>
                  <a:tcPr marL="9525" marR="9525" marT="9525" marB="0" anchor="b">
                    <a:lnL>
                      <a:noFill/>
                    </a:lnL>
                    <a:lnR>
                      <a:noFill/>
                    </a:lnR>
                    <a:lnT>
                      <a:noFill/>
                    </a:lnT>
                    <a:lnB>
                      <a:noFill/>
                    </a:lnB>
                  </a:tcPr>
                </a:tc>
                <a:extLst>
                  <a:ext uri="{0D108BD9-81ED-4DB2-BD59-A6C34878D82A}">
                    <a16:rowId xmlns:a16="http://schemas.microsoft.com/office/drawing/2014/main" val="3185414296"/>
                  </a:ext>
                </a:extLst>
              </a:tr>
              <a:tr h="247793">
                <a:tc>
                  <a:txBody>
                    <a:bodyPr/>
                    <a:lstStyle/>
                    <a:p>
                      <a:pPr algn="l" fontAlgn="b"/>
                      <a:r>
                        <a:rPr lang="en-US" sz="1100" b="0" i="0" u="none" strike="noStrike">
                          <a:solidFill>
                            <a:srgbClr val="000000"/>
                          </a:solidFill>
                          <a:effectLst/>
                          <a:latin typeface="Calibri" panose="020F0502020204030204" pitchFamily="34" charset="0"/>
                        </a:rPr>
                        <a:t>Count</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alibri" panose="020F0502020204030204" pitchFamily="34" charset="0"/>
                        </a:rPr>
                        <a:t>48</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65058051"/>
                  </a:ext>
                </a:extLst>
              </a:tr>
            </a:tbl>
          </a:graphicData>
        </a:graphic>
      </p:graphicFrame>
      <p:graphicFrame>
        <p:nvGraphicFramePr>
          <p:cNvPr id="9" name="Table 8">
            <a:extLst>
              <a:ext uri="{FF2B5EF4-FFF2-40B4-BE49-F238E27FC236}">
                <a16:creationId xmlns:a16="http://schemas.microsoft.com/office/drawing/2014/main" id="{A8714B23-D157-4190-9BEA-7F32EB22F893}"/>
              </a:ext>
            </a:extLst>
          </p:cNvPr>
          <p:cNvGraphicFramePr>
            <a:graphicFrameLocks noGrp="1"/>
          </p:cNvGraphicFramePr>
          <p:nvPr>
            <p:extLst>
              <p:ext uri="{D42A27DB-BD31-4B8C-83A1-F6EECF244321}">
                <p14:modId xmlns:p14="http://schemas.microsoft.com/office/powerpoint/2010/main" val="2923392237"/>
              </p:ext>
            </p:extLst>
          </p:nvPr>
        </p:nvGraphicFramePr>
        <p:xfrm>
          <a:off x="9903655" y="2084832"/>
          <a:ext cx="2057400" cy="3551695"/>
        </p:xfrm>
        <a:graphic>
          <a:graphicData uri="http://schemas.openxmlformats.org/drawingml/2006/table">
            <a:tbl>
              <a:tblPr/>
              <a:tblGrid>
                <a:gridCol w="1207811">
                  <a:extLst>
                    <a:ext uri="{9D8B030D-6E8A-4147-A177-3AD203B41FA5}">
                      <a16:colId xmlns:a16="http://schemas.microsoft.com/office/drawing/2014/main" val="3399995220"/>
                    </a:ext>
                  </a:extLst>
                </a:gridCol>
                <a:gridCol w="849589">
                  <a:extLst>
                    <a:ext uri="{9D8B030D-6E8A-4147-A177-3AD203B41FA5}">
                      <a16:colId xmlns:a16="http://schemas.microsoft.com/office/drawing/2014/main" val="2221116814"/>
                    </a:ext>
                  </a:extLst>
                </a:gridCol>
              </a:tblGrid>
              <a:tr h="235993">
                <a:tc gridSpan="2">
                  <a:txBody>
                    <a:bodyPr/>
                    <a:lstStyle/>
                    <a:p>
                      <a:pPr algn="ctr" fontAlgn="b"/>
                      <a:r>
                        <a:rPr lang="en-US" sz="1200" b="1" i="1" u="none" strike="noStrike" dirty="0">
                          <a:solidFill>
                            <a:schemeClr val="accent1"/>
                          </a:solidFill>
                          <a:effectLst/>
                          <a:latin typeface="Calibri" panose="020F0502020204030204" pitchFamily="34" charset="0"/>
                        </a:rPr>
                        <a:t>VFIAX</a:t>
                      </a: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r>
                        <a:rPr lang="en-US" sz="1100" b="0" i="1" u="none" strike="noStrike" dirty="0">
                          <a:solidFill>
                            <a:srgbClr val="000000"/>
                          </a:solidFill>
                          <a:effectLst/>
                          <a:latin typeface="Calibri" panose="020F0502020204030204" pitchFamily="34" charset="0"/>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64405"/>
                  </a:ext>
                </a:extLst>
              </a:tr>
              <a:tr h="235993">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280666489"/>
                  </a:ext>
                </a:extLst>
              </a:tr>
              <a:tr h="235993">
                <a:tc>
                  <a:txBody>
                    <a:bodyPr/>
                    <a:lstStyle/>
                    <a:p>
                      <a:pPr algn="l" fontAlgn="b"/>
                      <a:r>
                        <a:rPr lang="en-US" sz="1100" b="0" i="0" u="none" strike="noStrike">
                          <a:solidFill>
                            <a:srgbClr val="000000"/>
                          </a:solidFill>
                          <a:effectLst/>
                          <a:latin typeface="Calibri" panose="020F0502020204030204" pitchFamily="34" charset="0"/>
                        </a:rPr>
                        <a:t>Mean</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0.012379167</a:t>
                      </a:r>
                    </a:p>
                  </a:txBody>
                  <a:tcPr marL="9525" marR="9525" marT="9525" marB="0" anchor="b">
                    <a:lnL>
                      <a:noFill/>
                    </a:lnL>
                    <a:lnR>
                      <a:noFill/>
                    </a:lnR>
                    <a:lnT>
                      <a:noFill/>
                    </a:lnT>
                    <a:lnB>
                      <a:noFill/>
                    </a:lnB>
                  </a:tcPr>
                </a:tc>
                <a:extLst>
                  <a:ext uri="{0D108BD9-81ED-4DB2-BD59-A6C34878D82A}">
                    <a16:rowId xmlns:a16="http://schemas.microsoft.com/office/drawing/2014/main" val="405498448"/>
                  </a:ext>
                </a:extLst>
              </a:tr>
              <a:tr h="235993">
                <a:tc>
                  <a:txBody>
                    <a:bodyPr/>
                    <a:lstStyle/>
                    <a:p>
                      <a:pPr algn="l" fontAlgn="b"/>
                      <a:r>
                        <a:rPr lang="en-US" sz="1100" b="0" i="0" u="none" strike="noStrike">
                          <a:solidFill>
                            <a:srgbClr val="000000"/>
                          </a:solidFill>
                          <a:effectLst/>
                          <a:latin typeface="Calibri" panose="020F0502020204030204" pitchFamily="34" charset="0"/>
                        </a:rPr>
                        <a:t>Standard Error</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0.004367581</a:t>
                      </a:r>
                    </a:p>
                  </a:txBody>
                  <a:tcPr marL="9525" marR="9525" marT="9525" marB="0" anchor="b">
                    <a:lnL>
                      <a:noFill/>
                    </a:lnL>
                    <a:lnR>
                      <a:noFill/>
                    </a:lnR>
                    <a:lnT>
                      <a:noFill/>
                    </a:lnT>
                    <a:lnB>
                      <a:noFill/>
                    </a:lnB>
                  </a:tcPr>
                </a:tc>
                <a:extLst>
                  <a:ext uri="{0D108BD9-81ED-4DB2-BD59-A6C34878D82A}">
                    <a16:rowId xmlns:a16="http://schemas.microsoft.com/office/drawing/2014/main" val="3836731859"/>
                  </a:ext>
                </a:extLst>
              </a:tr>
              <a:tr h="235993">
                <a:tc>
                  <a:txBody>
                    <a:bodyPr/>
                    <a:lstStyle/>
                    <a:p>
                      <a:pPr algn="l" fontAlgn="b"/>
                      <a:r>
                        <a:rPr lang="en-US" sz="1100" b="0" i="0" u="none" strike="noStrike">
                          <a:solidFill>
                            <a:srgbClr val="000000"/>
                          </a:solidFill>
                          <a:effectLst/>
                          <a:latin typeface="Calibri" panose="020F0502020204030204" pitchFamily="34" charset="0"/>
                        </a:rPr>
                        <a:t>Median</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0.0165</a:t>
                      </a:r>
                    </a:p>
                  </a:txBody>
                  <a:tcPr marL="9525" marR="9525" marT="9525" marB="0" anchor="b">
                    <a:lnL>
                      <a:noFill/>
                    </a:lnL>
                    <a:lnR>
                      <a:noFill/>
                    </a:lnR>
                    <a:lnT>
                      <a:noFill/>
                    </a:lnT>
                    <a:lnB>
                      <a:noFill/>
                    </a:lnB>
                  </a:tcPr>
                </a:tc>
                <a:extLst>
                  <a:ext uri="{0D108BD9-81ED-4DB2-BD59-A6C34878D82A}">
                    <a16:rowId xmlns:a16="http://schemas.microsoft.com/office/drawing/2014/main" val="1486845756"/>
                  </a:ext>
                </a:extLst>
              </a:tr>
              <a:tr h="235993">
                <a:tc>
                  <a:txBody>
                    <a:bodyPr/>
                    <a:lstStyle/>
                    <a:p>
                      <a:pPr algn="l" fontAlgn="b"/>
                      <a:r>
                        <a:rPr lang="en-US" sz="1100" b="0" i="0" u="none" strike="noStrike">
                          <a:solidFill>
                            <a:srgbClr val="000000"/>
                          </a:solidFill>
                          <a:effectLst/>
                          <a:latin typeface="Calibri" panose="020F0502020204030204" pitchFamily="34" charset="0"/>
                        </a:rPr>
                        <a:t>Mode</a:t>
                      </a:r>
                    </a:p>
                  </a:txBody>
                  <a:tcPr marL="9525" marR="9525" marT="9525" marB="0" anchor="b">
                    <a:lnL>
                      <a:noFill/>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#N/A</a:t>
                      </a:r>
                    </a:p>
                  </a:txBody>
                  <a:tcPr marL="9525" marR="9525" marT="9525" marB="0" anchor="b">
                    <a:lnL>
                      <a:noFill/>
                    </a:lnL>
                    <a:lnR>
                      <a:noFill/>
                    </a:lnR>
                    <a:lnT>
                      <a:noFill/>
                    </a:lnT>
                    <a:lnB>
                      <a:noFill/>
                    </a:lnB>
                  </a:tcPr>
                </a:tc>
                <a:extLst>
                  <a:ext uri="{0D108BD9-81ED-4DB2-BD59-A6C34878D82A}">
                    <a16:rowId xmlns:a16="http://schemas.microsoft.com/office/drawing/2014/main" val="264047596"/>
                  </a:ext>
                </a:extLst>
              </a:tr>
              <a:tr h="235993">
                <a:tc>
                  <a:txBody>
                    <a:bodyPr/>
                    <a:lstStyle/>
                    <a:p>
                      <a:pPr algn="l" fontAlgn="b"/>
                      <a:r>
                        <a:rPr lang="en-US" sz="1100" b="0" i="0" u="none" strike="noStrike">
                          <a:solidFill>
                            <a:srgbClr val="000000"/>
                          </a:solidFill>
                          <a:effectLst/>
                          <a:latin typeface="Calibri" panose="020F0502020204030204" pitchFamily="34" charset="0"/>
                        </a:rPr>
                        <a:t>Standard Deviation</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0.030259487</a:t>
                      </a:r>
                    </a:p>
                  </a:txBody>
                  <a:tcPr marL="9525" marR="9525" marT="9525" marB="0" anchor="b">
                    <a:lnL>
                      <a:noFill/>
                    </a:lnL>
                    <a:lnR>
                      <a:noFill/>
                    </a:lnR>
                    <a:lnT>
                      <a:noFill/>
                    </a:lnT>
                    <a:lnB>
                      <a:noFill/>
                    </a:lnB>
                  </a:tcPr>
                </a:tc>
                <a:extLst>
                  <a:ext uri="{0D108BD9-81ED-4DB2-BD59-A6C34878D82A}">
                    <a16:rowId xmlns:a16="http://schemas.microsoft.com/office/drawing/2014/main" val="464126619"/>
                  </a:ext>
                </a:extLst>
              </a:tr>
              <a:tr h="235993">
                <a:tc>
                  <a:txBody>
                    <a:bodyPr/>
                    <a:lstStyle/>
                    <a:p>
                      <a:pPr algn="l" fontAlgn="b"/>
                      <a:r>
                        <a:rPr lang="en-US" sz="1100" b="0" i="0" u="none" strike="noStrike">
                          <a:solidFill>
                            <a:srgbClr val="000000"/>
                          </a:solidFill>
                          <a:effectLst/>
                          <a:latin typeface="Calibri" panose="020F0502020204030204" pitchFamily="34" charset="0"/>
                        </a:rPr>
                        <a:t>Sample Variance</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0.000915637</a:t>
                      </a:r>
                    </a:p>
                  </a:txBody>
                  <a:tcPr marL="9525" marR="9525" marT="9525" marB="0" anchor="b">
                    <a:lnL>
                      <a:noFill/>
                    </a:lnL>
                    <a:lnR>
                      <a:noFill/>
                    </a:lnR>
                    <a:lnT>
                      <a:noFill/>
                    </a:lnT>
                    <a:lnB>
                      <a:noFill/>
                    </a:lnB>
                  </a:tcPr>
                </a:tc>
                <a:extLst>
                  <a:ext uri="{0D108BD9-81ED-4DB2-BD59-A6C34878D82A}">
                    <a16:rowId xmlns:a16="http://schemas.microsoft.com/office/drawing/2014/main" val="2226119360"/>
                  </a:ext>
                </a:extLst>
              </a:tr>
              <a:tr h="235993">
                <a:tc>
                  <a:txBody>
                    <a:bodyPr/>
                    <a:lstStyle/>
                    <a:p>
                      <a:pPr algn="l" fontAlgn="b"/>
                      <a:r>
                        <a:rPr lang="en-US" sz="1100" b="0" i="0" u="none" strike="noStrike">
                          <a:solidFill>
                            <a:srgbClr val="000000"/>
                          </a:solidFill>
                          <a:effectLst/>
                          <a:latin typeface="Calibri" panose="020F0502020204030204" pitchFamily="34" charset="0"/>
                        </a:rPr>
                        <a:t>Kurtosis</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0.131266093</a:t>
                      </a:r>
                    </a:p>
                  </a:txBody>
                  <a:tcPr marL="9525" marR="9525" marT="9525" marB="0" anchor="b">
                    <a:lnL>
                      <a:noFill/>
                    </a:lnL>
                    <a:lnR>
                      <a:noFill/>
                    </a:lnR>
                    <a:lnT>
                      <a:noFill/>
                    </a:lnT>
                    <a:lnB>
                      <a:noFill/>
                    </a:lnB>
                  </a:tcPr>
                </a:tc>
                <a:extLst>
                  <a:ext uri="{0D108BD9-81ED-4DB2-BD59-A6C34878D82A}">
                    <a16:rowId xmlns:a16="http://schemas.microsoft.com/office/drawing/2014/main" val="3467935224"/>
                  </a:ext>
                </a:extLst>
              </a:tr>
              <a:tr h="235993">
                <a:tc>
                  <a:txBody>
                    <a:bodyPr/>
                    <a:lstStyle/>
                    <a:p>
                      <a:pPr algn="l" fontAlgn="b"/>
                      <a:r>
                        <a:rPr lang="en-US" sz="1100" b="0" i="0" u="none" strike="noStrike">
                          <a:solidFill>
                            <a:srgbClr val="000000"/>
                          </a:solidFill>
                          <a:effectLst/>
                          <a:latin typeface="Calibri" panose="020F0502020204030204" pitchFamily="34" charset="0"/>
                        </a:rPr>
                        <a:t>Skewness</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-0.338996283</a:t>
                      </a:r>
                    </a:p>
                  </a:txBody>
                  <a:tcPr marL="9525" marR="9525" marT="9525" marB="0" anchor="b">
                    <a:lnL>
                      <a:noFill/>
                    </a:lnL>
                    <a:lnR>
                      <a:noFill/>
                    </a:lnR>
                    <a:lnT>
                      <a:noFill/>
                    </a:lnT>
                    <a:lnB>
                      <a:noFill/>
                    </a:lnB>
                  </a:tcPr>
                </a:tc>
                <a:extLst>
                  <a:ext uri="{0D108BD9-81ED-4DB2-BD59-A6C34878D82A}">
                    <a16:rowId xmlns:a16="http://schemas.microsoft.com/office/drawing/2014/main" val="934750385"/>
                  </a:ext>
                </a:extLst>
              </a:tr>
              <a:tr h="235993">
                <a:tc>
                  <a:txBody>
                    <a:bodyPr/>
                    <a:lstStyle/>
                    <a:p>
                      <a:pPr algn="l" fontAlgn="b"/>
                      <a:r>
                        <a:rPr lang="en-US" sz="1100" b="0" i="0" u="none" strike="noStrike">
                          <a:solidFill>
                            <a:srgbClr val="000000"/>
                          </a:solidFill>
                          <a:effectLst/>
                          <a:latin typeface="Calibri" panose="020F0502020204030204" pitchFamily="34" charset="0"/>
                        </a:rPr>
                        <a:t>Range</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0.1447</a:t>
                      </a:r>
                    </a:p>
                  </a:txBody>
                  <a:tcPr marL="9525" marR="9525" marT="9525" marB="0" anchor="b">
                    <a:lnL>
                      <a:noFill/>
                    </a:lnL>
                    <a:lnR>
                      <a:noFill/>
                    </a:lnR>
                    <a:lnT>
                      <a:noFill/>
                    </a:lnT>
                    <a:lnB>
                      <a:noFill/>
                    </a:lnB>
                  </a:tcPr>
                </a:tc>
                <a:extLst>
                  <a:ext uri="{0D108BD9-81ED-4DB2-BD59-A6C34878D82A}">
                    <a16:rowId xmlns:a16="http://schemas.microsoft.com/office/drawing/2014/main" val="623497213"/>
                  </a:ext>
                </a:extLst>
              </a:tr>
              <a:tr h="235993">
                <a:tc>
                  <a:txBody>
                    <a:bodyPr/>
                    <a:lstStyle/>
                    <a:p>
                      <a:pPr algn="l" fontAlgn="b"/>
                      <a:r>
                        <a:rPr lang="en-US" sz="1100" b="0" i="0" u="none" strike="noStrike">
                          <a:solidFill>
                            <a:srgbClr val="000000"/>
                          </a:solidFill>
                          <a:effectLst/>
                          <a:latin typeface="Calibri" panose="020F0502020204030204" pitchFamily="34" charset="0"/>
                        </a:rPr>
                        <a:t>Minimum</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-0.0604</a:t>
                      </a:r>
                    </a:p>
                  </a:txBody>
                  <a:tcPr marL="9525" marR="9525" marT="9525" marB="0" anchor="b">
                    <a:lnL>
                      <a:noFill/>
                    </a:lnL>
                    <a:lnR>
                      <a:noFill/>
                    </a:lnR>
                    <a:lnT>
                      <a:noFill/>
                    </a:lnT>
                    <a:lnB>
                      <a:noFill/>
                    </a:lnB>
                  </a:tcPr>
                </a:tc>
                <a:extLst>
                  <a:ext uri="{0D108BD9-81ED-4DB2-BD59-A6C34878D82A}">
                    <a16:rowId xmlns:a16="http://schemas.microsoft.com/office/drawing/2014/main" val="299529616"/>
                  </a:ext>
                </a:extLst>
              </a:tr>
              <a:tr h="235993">
                <a:tc>
                  <a:txBody>
                    <a:bodyPr/>
                    <a:lstStyle/>
                    <a:p>
                      <a:pPr algn="l" fontAlgn="b"/>
                      <a:r>
                        <a:rPr lang="en-US" sz="1100" b="0" i="0" u="none" strike="noStrike">
                          <a:solidFill>
                            <a:srgbClr val="000000"/>
                          </a:solidFill>
                          <a:effectLst/>
                          <a:latin typeface="Calibri" panose="020F0502020204030204" pitchFamily="34" charset="0"/>
                        </a:rPr>
                        <a:t>Maximum</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0.0843</a:t>
                      </a:r>
                    </a:p>
                  </a:txBody>
                  <a:tcPr marL="9525" marR="9525" marT="9525" marB="0" anchor="b">
                    <a:lnL>
                      <a:noFill/>
                    </a:lnL>
                    <a:lnR>
                      <a:noFill/>
                    </a:lnR>
                    <a:lnT>
                      <a:noFill/>
                    </a:lnT>
                    <a:lnB>
                      <a:noFill/>
                    </a:lnB>
                  </a:tcPr>
                </a:tc>
                <a:extLst>
                  <a:ext uri="{0D108BD9-81ED-4DB2-BD59-A6C34878D82A}">
                    <a16:rowId xmlns:a16="http://schemas.microsoft.com/office/drawing/2014/main" val="1753387048"/>
                  </a:ext>
                </a:extLst>
              </a:tr>
              <a:tr h="235993">
                <a:tc>
                  <a:txBody>
                    <a:bodyPr/>
                    <a:lstStyle/>
                    <a:p>
                      <a:pPr algn="l" fontAlgn="b"/>
                      <a:r>
                        <a:rPr lang="en-US" sz="1100" b="0" i="0" u="none" strike="noStrike">
                          <a:solidFill>
                            <a:srgbClr val="000000"/>
                          </a:solidFill>
                          <a:effectLst/>
                          <a:latin typeface="Calibri" panose="020F0502020204030204" pitchFamily="34" charset="0"/>
                        </a:rPr>
                        <a:t>Sum</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0.5942</a:t>
                      </a:r>
                    </a:p>
                  </a:txBody>
                  <a:tcPr marL="9525" marR="9525" marT="9525" marB="0" anchor="b">
                    <a:lnL>
                      <a:noFill/>
                    </a:lnL>
                    <a:lnR>
                      <a:noFill/>
                    </a:lnR>
                    <a:lnT>
                      <a:noFill/>
                    </a:lnT>
                    <a:lnB>
                      <a:noFill/>
                    </a:lnB>
                  </a:tcPr>
                </a:tc>
                <a:extLst>
                  <a:ext uri="{0D108BD9-81ED-4DB2-BD59-A6C34878D82A}">
                    <a16:rowId xmlns:a16="http://schemas.microsoft.com/office/drawing/2014/main" val="3458074550"/>
                  </a:ext>
                </a:extLst>
              </a:tr>
              <a:tr h="247793">
                <a:tc>
                  <a:txBody>
                    <a:bodyPr/>
                    <a:lstStyle/>
                    <a:p>
                      <a:pPr algn="l" fontAlgn="b"/>
                      <a:r>
                        <a:rPr lang="en-US" sz="1100" b="0" i="0" u="none" strike="noStrike" dirty="0">
                          <a:solidFill>
                            <a:srgbClr val="000000"/>
                          </a:solidFill>
                          <a:effectLst/>
                          <a:latin typeface="Calibri" panose="020F0502020204030204" pitchFamily="34" charset="0"/>
                        </a:rPr>
                        <a:t>Count</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alibri" panose="020F0502020204030204" pitchFamily="34" charset="0"/>
                        </a:rPr>
                        <a:t>48</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6746079"/>
                  </a:ext>
                </a:extLst>
              </a:tr>
            </a:tbl>
          </a:graphicData>
        </a:graphic>
      </p:graphicFrame>
    </p:spTree>
    <p:extLst>
      <p:ext uri="{BB962C8B-B14F-4D97-AF65-F5344CB8AC3E}">
        <p14:creationId xmlns:p14="http://schemas.microsoft.com/office/powerpoint/2010/main" val="26707986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A2E70-A08A-453C-8E13-BD0D877557C2}"/>
              </a:ext>
            </a:extLst>
          </p:cNvPr>
          <p:cNvSpPr>
            <a:spLocks noGrp="1"/>
          </p:cNvSpPr>
          <p:nvPr>
            <p:ph type="title"/>
          </p:nvPr>
        </p:nvSpPr>
        <p:spPr/>
        <p:txBody>
          <a:bodyPr/>
          <a:lstStyle/>
          <a:p>
            <a:r>
              <a:rPr lang="en-US" dirty="0"/>
              <a:t>Optimal Portfolio</a:t>
            </a:r>
          </a:p>
        </p:txBody>
      </p:sp>
      <p:sp>
        <p:nvSpPr>
          <p:cNvPr id="3" name="Content Placeholder 2">
            <a:extLst>
              <a:ext uri="{FF2B5EF4-FFF2-40B4-BE49-F238E27FC236}">
                <a16:creationId xmlns:a16="http://schemas.microsoft.com/office/drawing/2014/main" id="{57920586-3D36-4753-8688-6402948CA948}"/>
              </a:ext>
            </a:extLst>
          </p:cNvPr>
          <p:cNvSpPr>
            <a:spLocks noGrp="1"/>
          </p:cNvSpPr>
          <p:nvPr>
            <p:ph idx="1"/>
          </p:nvPr>
        </p:nvSpPr>
        <p:spPr>
          <a:xfrm>
            <a:off x="1024129" y="2286000"/>
            <a:ext cx="6459884" cy="4023360"/>
          </a:xfrm>
        </p:spPr>
        <p:txBody>
          <a:bodyPr/>
          <a:lstStyle/>
          <a:p>
            <a:pPr marL="0" indent="0">
              <a:buNone/>
            </a:pPr>
            <a:r>
              <a:rPr lang="en-US" dirty="0"/>
              <a:t>I encourage placing 67.85% of the portfolio in VBTLX and 32.15% in VFIAX, respectively.. </a:t>
            </a:r>
          </a:p>
          <a:p>
            <a:pPr marL="0" indent="0">
              <a:buNone/>
            </a:pPr>
            <a:r>
              <a:rPr lang="en-US" dirty="0"/>
              <a:t>Alternatively put, of the $5 million, I advocate making an investment of about $3.39 in VBTLX Fund and $1.61 million in   the VFIAX Fund. In my opinion, this recommended distribution will reduce risk and will produce greater return on the a forementioned portfolio</a:t>
            </a:r>
          </a:p>
        </p:txBody>
      </p:sp>
      <p:graphicFrame>
        <p:nvGraphicFramePr>
          <p:cNvPr id="4" name="Chart 3">
            <a:extLst>
              <a:ext uri="{FF2B5EF4-FFF2-40B4-BE49-F238E27FC236}">
                <a16:creationId xmlns:a16="http://schemas.microsoft.com/office/drawing/2014/main" id="{FD32EED9-2746-40A6-B533-DF0C69EE35F4}"/>
              </a:ext>
            </a:extLst>
          </p:cNvPr>
          <p:cNvGraphicFramePr>
            <a:graphicFrameLocks/>
          </p:cNvGraphicFramePr>
          <p:nvPr>
            <p:extLst>
              <p:ext uri="{D42A27DB-BD31-4B8C-83A1-F6EECF244321}">
                <p14:modId xmlns:p14="http://schemas.microsoft.com/office/powerpoint/2010/main" val="3495090453"/>
              </p:ext>
            </p:extLst>
          </p:nvPr>
        </p:nvGraphicFramePr>
        <p:xfrm>
          <a:off x="7884607" y="2649227"/>
          <a:ext cx="4572000" cy="2743200"/>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4">
            <a:extLst>
              <a:ext uri="{FF2B5EF4-FFF2-40B4-BE49-F238E27FC236}">
                <a16:creationId xmlns:a16="http://schemas.microsoft.com/office/drawing/2014/main" id="{CB7017F9-815D-4EEC-9484-7A19A02A23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3655" y="-7315"/>
            <a:ext cx="2119532" cy="1097280"/>
          </a:xfrm>
          <a:prstGeom prst="rect">
            <a:avLst/>
          </a:prstGeom>
        </p:spPr>
      </p:pic>
    </p:spTree>
    <p:extLst>
      <p:ext uri="{BB962C8B-B14F-4D97-AF65-F5344CB8AC3E}">
        <p14:creationId xmlns:p14="http://schemas.microsoft.com/office/powerpoint/2010/main" val="1288980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28EA6-9546-4C4F-AA37-1F224FC97FF1}"/>
              </a:ext>
            </a:extLst>
          </p:cNvPr>
          <p:cNvSpPr>
            <a:spLocks noGrp="1"/>
          </p:cNvSpPr>
          <p:nvPr>
            <p:ph type="title"/>
          </p:nvPr>
        </p:nvSpPr>
        <p:spPr/>
        <p:txBody>
          <a:bodyPr/>
          <a:lstStyle/>
          <a:p>
            <a:r>
              <a:rPr lang="en-US" dirty="0"/>
              <a:t>Efficient Frontier of Two Funds</a:t>
            </a:r>
          </a:p>
        </p:txBody>
      </p:sp>
      <p:sp>
        <p:nvSpPr>
          <p:cNvPr id="3" name="Content Placeholder 2">
            <a:extLst>
              <a:ext uri="{FF2B5EF4-FFF2-40B4-BE49-F238E27FC236}">
                <a16:creationId xmlns:a16="http://schemas.microsoft.com/office/drawing/2014/main" id="{6C88B1CC-EC54-4165-8CC8-EFE791121B36}"/>
              </a:ext>
            </a:extLst>
          </p:cNvPr>
          <p:cNvSpPr>
            <a:spLocks noGrp="1"/>
          </p:cNvSpPr>
          <p:nvPr>
            <p:ph idx="1"/>
          </p:nvPr>
        </p:nvSpPr>
        <p:spPr>
          <a:xfrm>
            <a:off x="1024129" y="2286000"/>
            <a:ext cx="6091780" cy="4023360"/>
          </a:xfrm>
        </p:spPr>
        <p:txBody>
          <a:bodyPr>
            <a:normAutofit lnSpcReduction="10000"/>
          </a:bodyPr>
          <a:lstStyle/>
          <a:p>
            <a:pPr>
              <a:buFont typeface="Wingdings" panose="05000000000000000000" pitchFamily="2" charset="2"/>
              <a:buChar char="§"/>
            </a:pPr>
            <a:r>
              <a:rPr lang="en-US" dirty="0"/>
              <a:t> Various portfolio combinations are shown in the graph with the CML touching the optimal portfolio.</a:t>
            </a:r>
          </a:p>
          <a:p>
            <a:pPr>
              <a:buFont typeface="Wingdings" panose="05000000000000000000" pitchFamily="2" charset="2"/>
              <a:buChar char="§"/>
            </a:pPr>
            <a:r>
              <a:rPr lang="en-US" dirty="0"/>
              <a:t> Sharpe ratio is the ratio to describe how much excess return you receive for the extra volatility you endure for holding a riskier asset or a portfolio.</a:t>
            </a:r>
          </a:p>
          <a:p>
            <a:pPr>
              <a:buFont typeface="Wingdings" panose="05000000000000000000" pitchFamily="2" charset="2"/>
              <a:buChar char="§"/>
            </a:pPr>
            <a:r>
              <a:rPr lang="en-US" dirty="0"/>
              <a:t> The reward to risk ratio is maximum on the portfolio that invests 67.85% in VBLTX and 32.15% in VFIAX.</a:t>
            </a:r>
          </a:p>
          <a:p>
            <a:pPr>
              <a:buFont typeface="Wingdings" panose="05000000000000000000" pitchFamily="2" charset="2"/>
              <a:buChar char="§"/>
            </a:pPr>
            <a:r>
              <a:rPr lang="en-US" dirty="0"/>
              <a:t> CML represents portfolio that optimally combine risk and return.</a:t>
            </a:r>
          </a:p>
          <a:p>
            <a:pPr>
              <a:buFont typeface="Wingdings" panose="05000000000000000000" pitchFamily="2" charset="2"/>
              <a:buChar char="§"/>
            </a:pPr>
            <a:r>
              <a:rPr lang="en-US" dirty="0"/>
              <a:t> CML represents the portfolio that gives the return of 0.51% while receiving a volatility of 1.07% </a:t>
            </a:r>
          </a:p>
        </p:txBody>
      </p:sp>
      <p:pic>
        <p:nvPicPr>
          <p:cNvPr id="4" name="Picture 3">
            <a:extLst>
              <a:ext uri="{FF2B5EF4-FFF2-40B4-BE49-F238E27FC236}">
                <a16:creationId xmlns:a16="http://schemas.microsoft.com/office/drawing/2014/main" id="{3FD06ED7-3C38-4A4C-B42A-5AD407A5DE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3655" y="-7315"/>
            <a:ext cx="2119532" cy="1097280"/>
          </a:xfrm>
          <a:prstGeom prst="rect">
            <a:avLst/>
          </a:prstGeom>
        </p:spPr>
      </p:pic>
      <p:graphicFrame>
        <p:nvGraphicFramePr>
          <p:cNvPr id="7" name="Chart 6">
            <a:extLst>
              <a:ext uri="{FF2B5EF4-FFF2-40B4-BE49-F238E27FC236}">
                <a16:creationId xmlns:a16="http://schemas.microsoft.com/office/drawing/2014/main" id="{4CC522CE-E7A7-41EC-8D9B-F3246D224E28}"/>
              </a:ext>
            </a:extLst>
          </p:cNvPr>
          <p:cNvGraphicFramePr>
            <a:graphicFrameLocks/>
          </p:cNvGraphicFramePr>
          <p:nvPr>
            <p:extLst>
              <p:ext uri="{D42A27DB-BD31-4B8C-83A1-F6EECF244321}">
                <p14:modId xmlns:p14="http://schemas.microsoft.com/office/powerpoint/2010/main" val="3166576738"/>
              </p:ext>
            </p:extLst>
          </p:nvPr>
        </p:nvGraphicFramePr>
        <p:xfrm>
          <a:off x="7347920" y="2108852"/>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28AB44DD-0257-452A-B45E-C0A8F922206D}"/>
              </a:ext>
            </a:extLst>
          </p:cNvPr>
          <p:cNvSpPr txBox="1"/>
          <p:nvPr/>
        </p:nvSpPr>
        <p:spPr>
          <a:xfrm rot="16200000">
            <a:off x="6523552" y="2795835"/>
            <a:ext cx="1310185" cy="338554"/>
          </a:xfrm>
          <a:prstGeom prst="rect">
            <a:avLst/>
          </a:prstGeom>
          <a:noFill/>
        </p:spPr>
        <p:txBody>
          <a:bodyPr wrap="square" rtlCol="0">
            <a:spAutoFit/>
          </a:bodyPr>
          <a:lstStyle/>
          <a:p>
            <a:r>
              <a:rPr lang="en-US" sz="1600" dirty="0"/>
              <a:t>Return</a:t>
            </a:r>
          </a:p>
        </p:txBody>
      </p:sp>
      <p:sp>
        <p:nvSpPr>
          <p:cNvPr id="8" name="TextBox 7">
            <a:extLst>
              <a:ext uri="{FF2B5EF4-FFF2-40B4-BE49-F238E27FC236}">
                <a16:creationId xmlns:a16="http://schemas.microsoft.com/office/drawing/2014/main" id="{9B03F29D-65EC-4330-B6A6-9B30A5E0E304}"/>
              </a:ext>
            </a:extLst>
          </p:cNvPr>
          <p:cNvSpPr txBox="1"/>
          <p:nvPr/>
        </p:nvSpPr>
        <p:spPr>
          <a:xfrm>
            <a:off x="9446963" y="4848777"/>
            <a:ext cx="1719618" cy="338554"/>
          </a:xfrm>
          <a:prstGeom prst="rect">
            <a:avLst/>
          </a:prstGeom>
          <a:noFill/>
        </p:spPr>
        <p:txBody>
          <a:bodyPr wrap="square" rtlCol="0">
            <a:spAutoFit/>
          </a:bodyPr>
          <a:lstStyle/>
          <a:p>
            <a:r>
              <a:rPr lang="en-US" sz="1600" dirty="0"/>
              <a:t>Risk</a:t>
            </a:r>
          </a:p>
        </p:txBody>
      </p:sp>
      <p:sp>
        <p:nvSpPr>
          <p:cNvPr id="9" name="TextBox 8">
            <a:extLst>
              <a:ext uri="{FF2B5EF4-FFF2-40B4-BE49-F238E27FC236}">
                <a16:creationId xmlns:a16="http://schemas.microsoft.com/office/drawing/2014/main" id="{3EAFCD80-C0E0-45E7-8AD1-9C32CB903E69}"/>
              </a:ext>
            </a:extLst>
          </p:cNvPr>
          <p:cNvSpPr txBox="1"/>
          <p:nvPr/>
        </p:nvSpPr>
        <p:spPr>
          <a:xfrm>
            <a:off x="9032803" y="2110071"/>
            <a:ext cx="1943408" cy="338554"/>
          </a:xfrm>
          <a:prstGeom prst="rect">
            <a:avLst/>
          </a:prstGeom>
          <a:noFill/>
        </p:spPr>
        <p:txBody>
          <a:bodyPr wrap="square" rtlCol="0">
            <a:spAutoFit/>
          </a:bodyPr>
          <a:lstStyle/>
          <a:p>
            <a:r>
              <a:rPr lang="en-US" sz="1600" dirty="0"/>
              <a:t>Capital Market Line</a:t>
            </a:r>
          </a:p>
        </p:txBody>
      </p:sp>
      <p:sp>
        <p:nvSpPr>
          <p:cNvPr id="10" name="TextBox 9">
            <a:extLst>
              <a:ext uri="{FF2B5EF4-FFF2-40B4-BE49-F238E27FC236}">
                <a16:creationId xmlns:a16="http://schemas.microsoft.com/office/drawing/2014/main" id="{E5701D73-A0A8-4AF5-8A1C-A0DB6F0D6425}"/>
              </a:ext>
            </a:extLst>
          </p:cNvPr>
          <p:cNvSpPr txBox="1"/>
          <p:nvPr/>
        </p:nvSpPr>
        <p:spPr>
          <a:xfrm>
            <a:off x="8325134" y="3429629"/>
            <a:ext cx="982639" cy="307777"/>
          </a:xfrm>
          <a:prstGeom prst="rect">
            <a:avLst/>
          </a:prstGeom>
          <a:noFill/>
        </p:spPr>
        <p:txBody>
          <a:bodyPr wrap="square" rtlCol="0">
            <a:spAutoFit/>
          </a:bodyPr>
          <a:lstStyle/>
          <a:p>
            <a:r>
              <a:rPr lang="en-US" sz="1400" b="0" i="0" u="none" strike="noStrike" dirty="0">
                <a:solidFill>
                  <a:srgbClr val="000000"/>
                </a:solidFill>
                <a:effectLst/>
                <a:latin typeface="Calibri" panose="020F0502020204030204" pitchFamily="34" charset="0"/>
              </a:rPr>
              <a:t>0.4746</a:t>
            </a:r>
            <a:endParaRPr lang="en-US" sz="1400" dirty="0"/>
          </a:p>
        </p:txBody>
      </p:sp>
      <p:sp>
        <p:nvSpPr>
          <p:cNvPr id="11" name="TextBox 10">
            <a:extLst>
              <a:ext uri="{FF2B5EF4-FFF2-40B4-BE49-F238E27FC236}">
                <a16:creationId xmlns:a16="http://schemas.microsoft.com/office/drawing/2014/main" id="{BC5E7377-2BD2-4DC1-BDF7-C1FB5DF59443}"/>
              </a:ext>
            </a:extLst>
          </p:cNvPr>
          <p:cNvSpPr txBox="1"/>
          <p:nvPr/>
        </p:nvSpPr>
        <p:spPr>
          <a:xfrm>
            <a:off x="7736881" y="5158514"/>
            <a:ext cx="3794077" cy="461665"/>
          </a:xfrm>
          <a:prstGeom prst="rect">
            <a:avLst/>
          </a:prstGeom>
          <a:noFill/>
        </p:spPr>
        <p:txBody>
          <a:bodyPr wrap="square" rtlCol="0">
            <a:spAutoFit/>
          </a:bodyPr>
          <a:lstStyle/>
          <a:p>
            <a:r>
              <a:rPr lang="en-US" sz="1200" i="1" dirty="0"/>
              <a:t>Efficient frontier is the set of optimal portfolios that deliver the highest expected return for a given risk level.</a:t>
            </a:r>
          </a:p>
        </p:txBody>
      </p:sp>
    </p:spTree>
    <p:extLst>
      <p:ext uri="{BB962C8B-B14F-4D97-AF65-F5344CB8AC3E}">
        <p14:creationId xmlns:p14="http://schemas.microsoft.com/office/powerpoint/2010/main" val="20971490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CDCE6-5953-4EE6-AE3B-5B0E43CBEF0B}"/>
              </a:ext>
            </a:extLst>
          </p:cNvPr>
          <p:cNvSpPr>
            <a:spLocks noGrp="1"/>
          </p:cNvSpPr>
          <p:nvPr>
            <p:ph type="title"/>
          </p:nvPr>
        </p:nvSpPr>
        <p:spPr/>
        <p:txBody>
          <a:bodyPr/>
          <a:lstStyle/>
          <a:p>
            <a:r>
              <a:rPr lang="en-US" dirty="0"/>
              <a:t>Comparing Returns</a:t>
            </a:r>
          </a:p>
        </p:txBody>
      </p:sp>
      <p:sp>
        <p:nvSpPr>
          <p:cNvPr id="3" name="Content Placeholder 2">
            <a:extLst>
              <a:ext uri="{FF2B5EF4-FFF2-40B4-BE49-F238E27FC236}">
                <a16:creationId xmlns:a16="http://schemas.microsoft.com/office/drawing/2014/main" id="{D379B450-2B6D-4ED7-8634-41B59E604A4E}"/>
              </a:ext>
            </a:extLst>
          </p:cNvPr>
          <p:cNvSpPr>
            <a:spLocks noGrp="1"/>
          </p:cNvSpPr>
          <p:nvPr>
            <p:ph idx="1"/>
          </p:nvPr>
        </p:nvSpPr>
        <p:spPr>
          <a:xfrm>
            <a:off x="693772" y="5197402"/>
            <a:ext cx="10804455" cy="1499615"/>
          </a:xfrm>
        </p:spPr>
        <p:txBody>
          <a:bodyPr>
            <a:noAutofit/>
          </a:bodyPr>
          <a:lstStyle/>
          <a:p>
            <a:r>
              <a:rPr lang="en-US" sz="1600" dirty="0"/>
              <a:t>The graph above illustrates how the value of a $5 million portfolio formed at the end of December 2015 and invested entirely in AAPL,VBTLX,VFIAX or the optimal portfolio consisting of 67.15% in VBLTX and 32.15% in VFIAX would have changed from the end of December 2015 to the end of July 2016. </a:t>
            </a:r>
          </a:p>
          <a:p>
            <a:r>
              <a:rPr lang="en-US" sz="1600" dirty="0"/>
              <a:t>As can be seen, a portfolio consisting solely of VBTLX or VFIAX generates a higher return than investing the entire amount in AAPL, which not only generates a lower return but is also the riskiest option. Investing in an optimal portfolio with diversification yields a greater return while minimizing losses.</a:t>
            </a:r>
          </a:p>
        </p:txBody>
      </p:sp>
      <p:graphicFrame>
        <p:nvGraphicFramePr>
          <p:cNvPr id="4" name="Chart 3">
            <a:extLst>
              <a:ext uri="{FF2B5EF4-FFF2-40B4-BE49-F238E27FC236}">
                <a16:creationId xmlns:a16="http://schemas.microsoft.com/office/drawing/2014/main" id="{559E0290-D776-4C1B-BC3A-D4F703BB637E}"/>
              </a:ext>
            </a:extLst>
          </p:cNvPr>
          <p:cNvGraphicFramePr>
            <a:graphicFrameLocks/>
          </p:cNvGraphicFramePr>
          <p:nvPr>
            <p:extLst>
              <p:ext uri="{D42A27DB-BD31-4B8C-83A1-F6EECF244321}">
                <p14:modId xmlns:p14="http://schemas.microsoft.com/office/powerpoint/2010/main" val="3017580242"/>
              </p:ext>
            </p:extLst>
          </p:nvPr>
        </p:nvGraphicFramePr>
        <p:xfrm>
          <a:off x="693772" y="1737360"/>
          <a:ext cx="10804455" cy="3986784"/>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4">
            <a:extLst>
              <a:ext uri="{FF2B5EF4-FFF2-40B4-BE49-F238E27FC236}">
                <a16:creationId xmlns:a16="http://schemas.microsoft.com/office/drawing/2014/main" id="{1E3C44C7-314F-49E2-8D0E-66A3A293AD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3655" y="-7315"/>
            <a:ext cx="2119532" cy="1097280"/>
          </a:xfrm>
          <a:prstGeom prst="rect">
            <a:avLst/>
          </a:prstGeom>
        </p:spPr>
      </p:pic>
    </p:spTree>
    <p:extLst>
      <p:ext uri="{BB962C8B-B14F-4D97-AF65-F5344CB8AC3E}">
        <p14:creationId xmlns:p14="http://schemas.microsoft.com/office/powerpoint/2010/main" val="2349593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EC6A7-D8B6-4E8D-A78B-5AB26145FCFE}"/>
              </a:ext>
            </a:extLst>
          </p:cNvPr>
          <p:cNvSpPr>
            <a:spLocks noGrp="1"/>
          </p:cNvSpPr>
          <p:nvPr>
            <p:ph type="title"/>
          </p:nvPr>
        </p:nvSpPr>
        <p:spPr/>
        <p:txBody>
          <a:bodyPr/>
          <a:lstStyle/>
          <a:p>
            <a:r>
              <a:rPr lang="en-US" dirty="0"/>
              <a:t>Importance of portfolio Diversification</a:t>
            </a:r>
          </a:p>
        </p:txBody>
      </p:sp>
      <p:sp>
        <p:nvSpPr>
          <p:cNvPr id="3" name="Content Placeholder 2">
            <a:extLst>
              <a:ext uri="{FF2B5EF4-FFF2-40B4-BE49-F238E27FC236}">
                <a16:creationId xmlns:a16="http://schemas.microsoft.com/office/drawing/2014/main" id="{40CEBB12-44CB-4796-9187-A6FA00C42AE2}"/>
              </a:ext>
            </a:extLst>
          </p:cNvPr>
          <p:cNvSpPr>
            <a:spLocks noGrp="1"/>
          </p:cNvSpPr>
          <p:nvPr>
            <p:ph idx="1"/>
          </p:nvPr>
        </p:nvSpPr>
        <p:spPr>
          <a:xfrm>
            <a:off x="1024129" y="2286000"/>
            <a:ext cx="6441488" cy="4023360"/>
          </a:xfrm>
        </p:spPr>
        <p:txBody>
          <a:bodyPr/>
          <a:lstStyle/>
          <a:p>
            <a:pPr>
              <a:buFont typeface="Wingdings" panose="05000000000000000000" pitchFamily="2" charset="2"/>
              <a:buChar char="§"/>
            </a:pPr>
            <a:r>
              <a:rPr lang="en-US" dirty="0"/>
              <a:t> As you can see the stock is giving a return of 0.45% while the optimal portfolio of 0.95%</a:t>
            </a:r>
          </a:p>
          <a:p>
            <a:pPr>
              <a:buFont typeface="Wingdings" panose="05000000000000000000" pitchFamily="2" charset="2"/>
              <a:buChar char="§"/>
            </a:pPr>
            <a:r>
              <a:rPr lang="en-US" dirty="0"/>
              <a:t> AAPL is 8.58% more volatile than the optimal portfolio</a:t>
            </a:r>
          </a:p>
          <a:p>
            <a:pPr>
              <a:buFont typeface="Wingdings" panose="05000000000000000000" pitchFamily="2" charset="2"/>
              <a:buChar char="§"/>
            </a:pPr>
            <a:r>
              <a:rPr lang="en-US" dirty="0"/>
              <a:t> Portfolio Sharpe Ratio = 0.852526</a:t>
            </a:r>
          </a:p>
          <a:p>
            <a:pPr>
              <a:buFont typeface="Wingdings" panose="05000000000000000000" pitchFamily="2" charset="2"/>
              <a:buChar char="§"/>
            </a:pPr>
            <a:r>
              <a:rPr lang="en-US" dirty="0"/>
              <a:t> AAPL Sharpe Ratio = 0.044118 </a:t>
            </a:r>
          </a:p>
          <a:p>
            <a:pPr>
              <a:buFont typeface="Wingdings" panose="05000000000000000000" pitchFamily="2" charset="2"/>
              <a:buChar char="§"/>
            </a:pPr>
            <a:r>
              <a:rPr lang="en-US" dirty="0"/>
              <a:t>Therefore, the Sharpe ratio of optimal portfolio is greater than the stock.</a:t>
            </a:r>
          </a:p>
          <a:p>
            <a:pPr>
              <a:buFont typeface="Wingdings" panose="05000000000000000000" pitchFamily="2" charset="2"/>
              <a:buChar char="§"/>
            </a:pPr>
            <a:r>
              <a:rPr lang="en-US" dirty="0"/>
              <a:t> This proves that portfolio gives better overall return with significantly lower volatility in the monthly return due to diversification.</a:t>
            </a:r>
          </a:p>
        </p:txBody>
      </p:sp>
      <p:pic>
        <p:nvPicPr>
          <p:cNvPr id="4" name="Picture 3">
            <a:extLst>
              <a:ext uri="{FF2B5EF4-FFF2-40B4-BE49-F238E27FC236}">
                <a16:creationId xmlns:a16="http://schemas.microsoft.com/office/drawing/2014/main" id="{3DD55339-D5A6-44FC-9251-8651199412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3655" y="-7315"/>
            <a:ext cx="2119532" cy="1097280"/>
          </a:xfrm>
          <a:prstGeom prst="rect">
            <a:avLst/>
          </a:prstGeom>
        </p:spPr>
      </p:pic>
      <p:graphicFrame>
        <p:nvGraphicFramePr>
          <p:cNvPr id="6" name="Table 5">
            <a:extLst>
              <a:ext uri="{FF2B5EF4-FFF2-40B4-BE49-F238E27FC236}">
                <a16:creationId xmlns:a16="http://schemas.microsoft.com/office/drawing/2014/main" id="{1116870E-97D4-410B-B519-5D75EE22DC18}"/>
              </a:ext>
            </a:extLst>
          </p:cNvPr>
          <p:cNvGraphicFramePr>
            <a:graphicFrameLocks noGrp="1"/>
          </p:cNvGraphicFramePr>
          <p:nvPr>
            <p:extLst>
              <p:ext uri="{D42A27DB-BD31-4B8C-83A1-F6EECF244321}">
                <p14:modId xmlns:p14="http://schemas.microsoft.com/office/powerpoint/2010/main" val="425022958"/>
              </p:ext>
            </p:extLst>
          </p:nvPr>
        </p:nvGraphicFramePr>
        <p:xfrm>
          <a:off x="7684169" y="1682496"/>
          <a:ext cx="2057400" cy="3547225"/>
        </p:xfrm>
        <a:graphic>
          <a:graphicData uri="http://schemas.openxmlformats.org/drawingml/2006/table">
            <a:tbl>
              <a:tblPr/>
              <a:tblGrid>
                <a:gridCol w="1209675">
                  <a:extLst>
                    <a:ext uri="{9D8B030D-6E8A-4147-A177-3AD203B41FA5}">
                      <a16:colId xmlns:a16="http://schemas.microsoft.com/office/drawing/2014/main" val="3824992371"/>
                    </a:ext>
                  </a:extLst>
                </a:gridCol>
                <a:gridCol w="847725">
                  <a:extLst>
                    <a:ext uri="{9D8B030D-6E8A-4147-A177-3AD203B41FA5}">
                      <a16:colId xmlns:a16="http://schemas.microsoft.com/office/drawing/2014/main" val="2520442303"/>
                    </a:ext>
                  </a:extLst>
                </a:gridCol>
              </a:tblGrid>
              <a:tr h="235696">
                <a:tc gridSpan="2">
                  <a:txBody>
                    <a:bodyPr/>
                    <a:lstStyle/>
                    <a:p>
                      <a:pPr algn="ctr" fontAlgn="b"/>
                      <a:r>
                        <a:rPr lang="en-US" sz="1200" b="1" i="1" u="none" strike="noStrike" dirty="0">
                          <a:solidFill>
                            <a:schemeClr val="accent1"/>
                          </a:solidFill>
                          <a:effectLst/>
                          <a:latin typeface="Calibri" panose="020F0502020204030204" pitchFamily="34" charset="0"/>
                        </a:rPr>
                        <a:t>AAPL</a:t>
                      </a: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302432711"/>
                  </a:ext>
                </a:extLst>
              </a:tr>
              <a:tr h="235696">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029518696"/>
                  </a:ext>
                </a:extLst>
              </a:tr>
              <a:tr h="235696">
                <a:tc>
                  <a:txBody>
                    <a:bodyPr/>
                    <a:lstStyle/>
                    <a:p>
                      <a:pPr algn="l" fontAlgn="b"/>
                      <a:r>
                        <a:rPr lang="en-US" sz="1100" b="0" i="0" u="none" strike="noStrike">
                          <a:solidFill>
                            <a:srgbClr val="000000"/>
                          </a:solidFill>
                          <a:effectLst/>
                          <a:latin typeface="Calibri" panose="020F0502020204030204" pitchFamily="34" charset="0"/>
                        </a:rPr>
                        <a:t>Mean</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0.004276518</a:t>
                      </a:r>
                    </a:p>
                  </a:txBody>
                  <a:tcPr marL="9525" marR="9525" marT="9525" marB="0" anchor="b">
                    <a:lnL>
                      <a:noFill/>
                    </a:lnL>
                    <a:lnR>
                      <a:noFill/>
                    </a:lnR>
                    <a:lnT>
                      <a:noFill/>
                    </a:lnT>
                    <a:lnB>
                      <a:noFill/>
                    </a:lnB>
                  </a:tcPr>
                </a:tc>
                <a:extLst>
                  <a:ext uri="{0D108BD9-81ED-4DB2-BD59-A6C34878D82A}">
                    <a16:rowId xmlns:a16="http://schemas.microsoft.com/office/drawing/2014/main" val="3349807417"/>
                  </a:ext>
                </a:extLst>
              </a:tr>
              <a:tr h="235696">
                <a:tc>
                  <a:txBody>
                    <a:bodyPr/>
                    <a:lstStyle/>
                    <a:p>
                      <a:pPr algn="l" fontAlgn="b"/>
                      <a:r>
                        <a:rPr lang="en-US" sz="1100" b="0" i="0" u="none" strike="noStrike">
                          <a:solidFill>
                            <a:srgbClr val="000000"/>
                          </a:solidFill>
                          <a:effectLst/>
                          <a:latin typeface="Calibri" panose="020F0502020204030204" pitchFamily="34" charset="0"/>
                        </a:rPr>
                        <a:t>Standard Error</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0.036637873</a:t>
                      </a:r>
                    </a:p>
                  </a:txBody>
                  <a:tcPr marL="9525" marR="9525" marT="9525" marB="0" anchor="b">
                    <a:lnL>
                      <a:noFill/>
                    </a:lnL>
                    <a:lnR>
                      <a:noFill/>
                    </a:lnR>
                    <a:lnT>
                      <a:noFill/>
                    </a:lnT>
                    <a:lnB>
                      <a:noFill/>
                    </a:lnB>
                  </a:tcPr>
                </a:tc>
                <a:extLst>
                  <a:ext uri="{0D108BD9-81ED-4DB2-BD59-A6C34878D82A}">
                    <a16:rowId xmlns:a16="http://schemas.microsoft.com/office/drawing/2014/main" val="2759877534"/>
                  </a:ext>
                </a:extLst>
              </a:tr>
              <a:tr h="235696">
                <a:tc>
                  <a:txBody>
                    <a:bodyPr/>
                    <a:lstStyle/>
                    <a:p>
                      <a:pPr algn="l" fontAlgn="b"/>
                      <a:r>
                        <a:rPr lang="en-US" sz="1100" b="0" i="0" u="none" strike="noStrike">
                          <a:solidFill>
                            <a:srgbClr val="000000"/>
                          </a:solidFill>
                          <a:effectLst/>
                          <a:latin typeface="Calibri" panose="020F0502020204030204" pitchFamily="34" charset="0"/>
                        </a:rPr>
                        <a:t>Median</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-0.001287567</a:t>
                      </a:r>
                    </a:p>
                  </a:txBody>
                  <a:tcPr marL="9525" marR="9525" marT="9525" marB="0" anchor="b">
                    <a:lnL>
                      <a:noFill/>
                    </a:lnL>
                    <a:lnR>
                      <a:noFill/>
                    </a:lnR>
                    <a:lnT>
                      <a:noFill/>
                    </a:lnT>
                    <a:lnB>
                      <a:noFill/>
                    </a:lnB>
                  </a:tcPr>
                </a:tc>
                <a:extLst>
                  <a:ext uri="{0D108BD9-81ED-4DB2-BD59-A6C34878D82A}">
                    <a16:rowId xmlns:a16="http://schemas.microsoft.com/office/drawing/2014/main" val="809547793"/>
                  </a:ext>
                </a:extLst>
              </a:tr>
              <a:tr h="235696">
                <a:tc>
                  <a:txBody>
                    <a:bodyPr/>
                    <a:lstStyle/>
                    <a:p>
                      <a:pPr algn="l" fontAlgn="b"/>
                      <a:r>
                        <a:rPr lang="en-US" sz="1100" b="0" i="0" u="none" strike="noStrike">
                          <a:solidFill>
                            <a:srgbClr val="000000"/>
                          </a:solidFill>
                          <a:effectLst/>
                          <a:latin typeface="Calibri" panose="020F0502020204030204" pitchFamily="34" charset="0"/>
                        </a:rPr>
                        <a:t>Mode</a:t>
                      </a:r>
                    </a:p>
                  </a:txBody>
                  <a:tcPr marL="9525" marR="9525" marT="9525" marB="0" anchor="b">
                    <a:lnL>
                      <a:noFill/>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#N/A</a:t>
                      </a:r>
                    </a:p>
                  </a:txBody>
                  <a:tcPr marL="9525" marR="9525" marT="9525" marB="0" anchor="b">
                    <a:lnL>
                      <a:noFill/>
                    </a:lnL>
                    <a:lnR>
                      <a:noFill/>
                    </a:lnR>
                    <a:lnT>
                      <a:noFill/>
                    </a:lnT>
                    <a:lnB>
                      <a:noFill/>
                    </a:lnB>
                  </a:tcPr>
                </a:tc>
                <a:extLst>
                  <a:ext uri="{0D108BD9-81ED-4DB2-BD59-A6C34878D82A}">
                    <a16:rowId xmlns:a16="http://schemas.microsoft.com/office/drawing/2014/main" val="3709260563"/>
                  </a:ext>
                </a:extLst>
              </a:tr>
              <a:tr h="235696">
                <a:tc>
                  <a:txBody>
                    <a:bodyPr/>
                    <a:lstStyle/>
                    <a:p>
                      <a:pPr algn="l" fontAlgn="b"/>
                      <a:r>
                        <a:rPr lang="en-US" sz="1100" b="0" i="0" u="none" strike="noStrike">
                          <a:solidFill>
                            <a:srgbClr val="000000"/>
                          </a:solidFill>
                          <a:effectLst/>
                          <a:latin typeface="Calibri" panose="020F0502020204030204" pitchFamily="34" charset="0"/>
                        </a:rPr>
                        <a:t>Standard Deviation</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0.0969347</a:t>
                      </a:r>
                    </a:p>
                  </a:txBody>
                  <a:tcPr marL="9525" marR="9525" marT="9525" marB="0" anchor="b">
                    <a:lnL>
                      <a:noFill/>
                    </a:lnL>
                    <a:lnR>
                      <a:noFill/>
                    </a:lnR>
                    <a:lnT>
                      <a:noFill/>
                    </a:lnT>
                    <a:lnB>
                      <a:noFill/>
                    </a:lnB>
                  </a:tcPr>
                </a:tc>
                <a:extLst>
                  <a:ext uri="{0D108BD9-81ED-4DB2-BD59-A6C34878D82A}">
                    <a16:rowId xmlns:a16="http://schemas.microsoft.com/office/drawing/2014/main" val="1074691151"/>
                  </a:ext>
                </a:extLst>
              </a:tr>
              <a:tr h="235696">
                <a:tc>
                  <a:txBody>
                    <a:bodyPr/>
                    <a:lstStyle/>
                    <a:p>
                      <a:pPr algn="l" fontAlgn="b"/>
                      <a:r>
                        <a:rPr lang="en-US" sz="1100" b="0" i="0" u="none" strike="noStrike">
                          <a:solidFill>
                            <a:srgbClr val="000000"/>
                          </a:solidFill>
                          <a:effectLst/>
                          <a:latin typeface="Calibri" panose="020F0502020204030204" pitchFamily="34" charset="0"/>
                        </a:rPr>
                        <a:t>Sample Variance</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0.009396336</a:t>
                      </a:r>
                    </a:p>
                  </a:txBody>
                  <a:tcPr marL="9525" marR="9525" marT="9525" marB="0" anchor="b">
                    <a:lnL>
                      <a:noFill/>
                    </a:lnL>
                    <a:lnR>
                      <a:noFill/>
                    </a:lnR>
                    <a:lnT>
                      <a:noFill/>
                    </a:lnT>
                    <a:lnB>
                      <a:noFill/>
                    </a:lnB>
                  </a:tcPr>
                </a:tc>
                <a:extLst>
                  <a:ext uri="{0D108BD9-81ED-4DB2-BD59-A6C34878D82A}">
                    <a16:rowId xmlns:a16="http://schemas.microsoft.com/office/drawing/2014/main" val="2522385929"/>
                  </a:ext>
                </a:extLst>
              </a:tr>
              <a:tr h="235696">
                <a:tc>
                  <a:txBody>
                    <a:bodyPr/>
                    <a:lstStyle/>
                    <a:p>
                      <a:pPr algn="l" fontAlgn="b"/>
                      <a:r>
                        <a:rPr lang="en-US" sz="1100" b="0" i="0" u="none" strike="noStrike">
                          <a:solidFill>
                            <a:srgbClr val="000000"/>
                          </a:solidFill>
                          <a:effectLst/>
                          <a:latin typeface="Calibri" panose="020F0502020204030204" pitchFamily="34" charset="0"/>
                        </a:rPr>
                        <a:t>Kurtosis</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-1.274657384</a:t>
                      </a:r>
                    </a:p>
                  </a:txBody>
                  <a:tcPr marL="9525" marR="9525" marT="9525" marB="0" anchor="b">
                    <a:lnL>
                      <a:noFill/>
                    </a:lnL>
                    <a:lnR>
                      <a:noFill/>
                    </a:lnR>
                    <a:lnT>
                      <a:noFill/>
                    </a:lnT>
                    <a:lnB>
                      <a:noFill/>
                    </a:lnB>
                  </a:tcPr>
                </a:tc>
                <a:extLst>
                  <a:ext uri="{0D108BD9-81ED-4DB2-BD59-A6C34878D82A}">
                    <a16:rowId xmlns:a16="http://schemas.microsoft.com/office/drawing/2014/main" val="2790299196"/>
                  </a:ext>
                </a:extLst>
              </a:tr>
              <a:tr h="235696">
                <a:tc>
                  <a:txBody>
                    <a:bodyPr/>
                    <a:lstStyle/>
                    <a:p>
                      <a:pPr algn="l" fontAlgn="b"/>
                      <a:r>
                        <a:rPr lang="en-US" sz="1100" b="0" i="0" u="none" strike="noStrike">
                          <a:solidFill>
                            <a:srgbClr val="000000"/>
                          </a:solidFill>
                          <a:effectLst/>
                          <a:latin typeface="Calibri" panose="020F0502020204030204" pitchFamily="34" charset="0"/>
                        </a:rPr>
                        <a:t>Skewness</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-0.206986143</a:t>
                      </a:r>
                    </a:p>
                  </a:txBody>
                  <a:tcPr marL="9525" marR="9525" marT="9525" marB="0" anchor="b">
                    <a:lnL>
                      <a:noFill/>
                    </a:lnL>
                    <a:lnR>
                      <a:noFill/>
                    </a:lnR>
                    <a:lnT>
                      <a:noFill/>
                    </a:lnT>
                    <a:lnB>
                      <a:noFill/>
                    </a:lnB>
                  </a:tcPr>
                </a:tc>
                <a:extLst>
                  <a:ext uri="{0D108BD9-81ED-4DB2-BD59-A6C34878D82A}">
                    <a16:rowId xmlns:a16="http://schemas.microsoft.com/office/drawing/2014/main" val="2492420534"/>
                  </a:ext>
                </a:extLst>
              </a:tr>
              <a:tr h="235696">
                <a:tc>
                  <a:txBody>
                    <a:bodyPr/>
                    <a:lstStyle/>
                    <a:p>
                      <a:pPr algn="l" fontAlgn="b"/>
                      <a:r>
                        <a:rPr lang="en-US" sz="1100" b="0" i="0" u="none" strike="noStrike">
                          <a:solidFill>
                            <a:srgbClr val="000000"/>
                          </a:solidFill>
                          <a:effectLst/>
                          <a:latin typeface="Calibri" panose="020F0502020204030204" pitchFamily="34" charset="0"/>
                        </a:rPr>
                        <a:t>Range</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0.267131755</a:t>
                      </a:r>
                    </a:p>
                  </a:txBody>
                  <a:tcPr marL="9525" marR="9525" marT="9525" marB="0" anchor="b">
                    <a:lnL>
                      <a:noFill/>
                    </a:lnL>
                    <a:lnR>
                      <a:noFill/>
                    </a:lnR>
                    <a:lnT>
                      <a:noFill/>
                    </a:lnT>
                    <a:lnB>
                      <a:noFill/>
                    </a:lnB>
                  </a:tcPr>
                </a:tc>
                <a:extLst>
                  <a:ext uri="{0D108BD9-81ED-4DB2-BD59-A6C34878D82A}">
                    <a16:rowId xmlns:a16="http://schemas.microsoft.com/office/drawing/2014/main" val="1181130020"/>
                  </a:ext>
                </a:extLst>
              </a:tr>
              <a:tr h="235696">
                <a:tc>
                  <a:txBody>
                    <a:bodyPr/>
                    <a:lstStyle/>
                    <a:p>
                      <a:pPr algn="l" fontAlgn="b"/>
                      <a:r>
                        <a:rPr lang="en-US" sz="1100" b="0" i="0" u="none" strike="noStrike">
                          <a:solidFill>
                            <a:srgbClr val="000000"/>
                          </a:solidFill>
                          <a:effectLst/>
                          <a:latin typeface="Calibri" panose="020F0502020204030204" pitchFamily="34" charset="0"/>
                        </a:rPr>
                        <a:t>Minimum</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-0.13992111</a:t>
                      </a:r>
                    </a:p>
                  </a:txBody>
                  <a:tcPr marL="9525" marR="9525" marT="9525" marB="0" anchor="b">
                    <a:lnL>
                      <a:noFill/>
                    </a:lnL>
                    <a:lnR>
                      <a:noFill/>
                    </a:lnR>
                    <a:lnT>
                      <a:noFill/>
                    </a:lnT>
                    <a:lnB>
                      <a:noFill/>
                    </a:lnB>
                  </a:tcPr>
                </a:tc>
                <a:extLst>
                  <a:ext uri="{0D108BD9-81ED-4DB2-BD59-A6C34878D82A}">
                    <a16:rowId xmlns:a16="http://schemas.microsoft.com/office/drawing/2014/main" val="1068063574"/>
                  </a:ext>
                </a:extLst>
              </a:tr>
              <a:tr h="235696">
                <a:tc>
                  <a:txBody>
                    <a:bodyPr/>
                    <a:lstStyle/>
                    <a:p>
                      <a:pPr algn="l" fontAlgn="b"/>
                      <a:r>
                        <a:rPr lang="en-US" sz="1100" b="0" i="0" u="none" strike="noStrike">
                          <a:solidFill>
                            <a:srgbClr val="000000"/>
                          </a:solidFill>
                          <a:effectLst/>
                          <a:latin typeface="Calibri" panose="020F0502020204030204" pitchFamily="34" charset="0"/>
                        </a:rPr>
                        <a:t>Maximum</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0.127210645</a:t>
                      </a:r>
                    </a:p>
                  </a:txBody>
                  <a:tcPr marL="9525" marR="9525" marT="9525" marB="0" anchor="b">
                    <a:lnL>
                      <a:noFill/>
                    </a:lnL>
                    <a:lnR>
                      <a:noFill/>
                    </a:lnR>
                    <a:lnT>
                      <a:noFill/>
                    </a:lnT>
                    <a:lnB>
                      <a:noFill/>
                    </a:lnB>
                  </a:tcPr>
                </a:tc>
                <a:extLst>
                  <a:ext uri="{0D108BD9-81ED-4DB2-BD59-A6C34878D82A}">
                    <a16:rowId xmlns:a16="http://schemas.microsoft.com/office/drawing/2014/main" val="2547907604"/>
                  </a:ext>
                </a:extLst>
              </a:tr>
              <a:tr h="235696">
                <a:tc>
                  <a:txBody>
                    <a:bodyPr/>
                    <a:lstStyle/>
                    <a:p>
                      <a:pPr algn="l" fontAlgn="b"/>
                      <a:r>
                        <a:rPr lang="en-US" sz="1100" b="0" i="0" u="none" strike="noStrike">
                          <a:solidFill>
                            <a:srgbClr val="000000"/>
                          </a:solidFill>
                          <a:effectLst/>
                          <a:latin typeface="Calibri" panose="020F0502020204030204" pitchFamily="34" charset="0"/>
                        </a:rPr>
                        <a:t>Sum</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0.029935623</a:t>
                      </a:r>
                    </a:p>
                  </a:txBody>
                  <a:tcPr marL="9525" marR="9525" marT="9525" marB="0" anchor="b">
                    <a:lnL>
                      <a:noFill/>
                    </a:lnL>
                    <a:lnR>
                      <a:noFill/>
                    </a:lnR>
                    <a:lnT>
                      <a:noFill/>
                    </a:lnT>
                    <a:lnB>
                      <a:noFill/>
                    </a:lnB>
                  </a:tcPr>
                </a:tc>
                <a:extLst>
                  <a:ext uri="{0D108BD9-81ED-4DB2-BD59-A6C34878D82A}">
                    <a16:rowId xmlns:a16="http://schemas.microsoft.com/office/drawing/2014/main" val="184966320"/>
                  </a:ext>
                </a:extLst>
              </a:tr>
              <a:tr h="247481">
                <a:tc>
                  <a:txBody>
                    <a:bodyPr/>
                    <a:lstStyle/>
                    <a:p>
                      <a:pPr algn="l" fontAlgn="b"/>
                      <a:r>
                        <a:rPr lang="en-US" sz="1100" b="0" i="0" u="none" strike="noStrike">
                          <a:solidFill>
                            <a:srgbClr val="000000"/>
                          </a:solidFill>
                          <a:effectLst/>
                          <a:latin typeface="Calibri" panose="020F0502020204030204" pitchFamily="34" charset="0"/>
                        </a:rPr>
                        <a:t>Count</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alibri" panose="020F0502020204030204" pitchFamily="34" charset="0"/>
                        </a:rPr>
                        <a:t>7</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0737518"/>
                  </a:ext>
                </a:extLst>
              </a:tr>
            </a:tbl>
          </a:graphicData>
        </a:graphic>
      </p:graphicFrame>
      <p:graphicFrame>
        <p:nvGraphicFramePr>
          <p:cNvPr id="7" name="Table 6">
            <a:extLst>
              <a:ext uri="{FF2B5EF4-FFF2-40B4-BE49-F238E27FC236}">
                <a16:creationId xmlns:a16="http://schemas.microsoft.com/office/drawing/2014/main" id="{5B7F3662-1D7A-41F1-AC25-2125812FFD17}"/>
              </a:ext>
            </a:extLst>
          </p:cNvPr>
          <p:cNvGraphicFramePr>
            <a:graphicFrameLocks noGrp="1"/>
          </p:cNvGraphicFramePr>
          <p:nvPr>
            <p:extLst>
              <p:ext uri="{D42A27DB-BD31-4B8C-83A1-F6EECF244321}">
                <p14:modId xmlns:p14="http://schemas.microsoft.com/office/powerpoint/2010/main" val="2306962831"/>
              </p:ext>
            </p:extLst>
          </p:nvPr>
        </p:nvGraphicFramePr>
        <p:xfrm>
          <a:off x="9960121" y="1682496"/>
          <a:ext cx="2006600" cy="3547225"/>
        </p:xfrm>
        <a:graphic>
          <a:graphicData uri="http://schemas.openxmlformats.org/drawingml/2006/table">
            <a:tbl>
              <a:tblPr/>
              <a:tblGrid>
                <a:gridCol w="1207764">
                  <a:extLst>
                    <a:ext uri="{9D8B030D-6E8A-4147-A177-3AD203B41FA5}">
                      <a16:colId xmlns:a16="http://schemas.microsoft.com/office/drawing/2014/main" val="1686124227"/>
                    </a:ext>
                  </a:extLst>
                </a:gridCol>
                <a:gridCol w="798836">
                  <a:extLst>
                    <a:ext uri="{9D8B030D-6E8A-4147-A177-3AD203B41FA5}">
                      <a16:colId xmlns:a16="http://schemas.microsoft.com/office/drawing/2014/main" val="919986274"/>
                    </a:ext>
                  </a:extLst>
                </a:gridCol>
              </a:tblGrid>
              <a:tr h="235696">
                <a:tc gridSpan="2">
                  <a:txBody>
                    <a:bodyPr/>
                    <a:lstStyle/>
                    <a:p>
                      <a:pPr algn="ctr" fontAlgn="b"/>
                      <a:r>
                        <a:rPr lang="en-US" sz="1200" b="1" i="1" u="none" strike="noStrike" dirty="0">
                          <a:solidFill>
                            <a:schemeClr val="accent1"/>
                          </a:solidFill>
                          <a:effectLst/>
                          <a:latin typeface="Calibri" panose="020F0502020204030204" pitchFamily="34" charset="0"/>
                        </a:rPr>
                        <a:t>Optimal Portfolio</a:t>
                      </a:r>
                    </a:p>
                  </a:txBody>
                  <a:tcPr marL="9525" marR="9525" marT="952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378180905"/>
                  </a:ext>
                </a:extLst>
              </a:tr>
              <a:tr h="235696">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685776036"/>
                  </a:ext>
                </a:extLst>
              </a:tr>
              <a:tr h="235696">
                <a:tc>
                  <a:txBody>
                    <a:bodyPr/>
                    <a:lstStyle/>
                    <a:p>
                      <a:pPr algn="l" fontAlgn="b"/>
                      <a:r>
                        <a:rPr lang="en-US" sz="1100" b="0" i="0" u="none" strike="noStrike">
                          <a:solidFill>
                            <a:srgbClr val="000000"/>
                          </a:solidFill>
                          <a:effectLst/>
                          <a:latin typeface="Calibri" panose="020F0502020204030204" pitchFamily="34" charset="0"/>
                        </a:rPr>
                        <a:t>Mean</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0.009451809</a:t>
                      </a:r>
                    </a:p>
                  </a:txBody>
                  <a:tcPr marL="9525" marR="9525" marT="9525" marB="0" anchor="b">
                    <a:lnL>
                      <a:noFill/>
                    </a:lnL>
                    <a:lnR>
                      <a:noFill/>
                    </a:lnR>
                    <a:lnT>
                      <a:noFill/>
                    </a:lnT>
                    <a:lnB>
                      <a:noFill/>
                    </a:lnB>
                  </a:tcPr>
                </a:tc>
                <a:extLst>
                  <a:ext uri="{0D108BD9-81ED-4DB2-BD59-A6C34878D82A}">
                    <a16:rowId xmlns:a16="http://schemas.microsoft.com/office/drawing/2014/main" val="1035587812"/>
                  </a:ext>
                </a:extLst>
              </a:tr>
              <a:tr h="235696">
                <a:tc>
                  <a:txBody>
                    <a:bodyPr/>
                    <a:lstStyle/>
                    <a:p>
                      <a:pPr algn="l" fontAlgn="b"/>
                      <a:r>
                        <a:rPr lang="en-US" sz="1100" b="0" i="0" u="none" strike="noStrike">
                          <a:solidFill>
                            <a:srgbClr val="000000"/>
                          </a:solidFill>
                          <a:effectLst/>
                          <a:latin typeface="Calibri" panose="020F0502020204030204" pitchFamily="34" charset="0"/>
                        </a:rPr>
                        <a:t>Standard Error</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0.004190431</a:t>
                      </a:r>
                    </a:p>
                  </a:txBody>
                  <a:tcPr marL="9525" marR="9525" marT="9525" marB="0" anchor="b">
                    <a:lnL>
                      <a:noFill/>
                    </a:lnL>
                    <a:lnR>
                      <a:noFill/>
                    </a:lnR>
                    <a:lnT>
                      <a:noFill/>
                    </a:lnT>
                    <a:lnB>
                      <a:noFill/>
                    </a:lnB>
                  </a:tcPr>
                </a:tc>
                <a:extLst>
                  <a:ext uri="{0D108BD9-81ED-4DB2-BD59-A6C34878D82A}">
                    <a16:rowId xmlns:a16="http://schemas.microsoft.com/office/drawing/2014/main" val="925319910"/>
                  </a:ext>
                </a:extLst>
              </a:tr>
              <a:tr h="235696">
                <a:tc>
                  <a:txBody>
                    <a:bodyPr/>
                    <a:lstStyle/>
                    <a:p>
                      <a:pPr algn="l" fontAlgn="b"/>
                      <a:r>
                        <a:rPr lang="en-US" sz="1100" b="0" i="0" u="none" strike="noStrike">
                          <a:solidFill>
                            <a:srgbClr val="000000"/>
                          </a:solidFill>
                          <a:effectLst/>
                          <a:latin typeface="Calibri" panose="020F0502020204030204" pitchFamily="34" charset="0"/>
                        </a:rPr>
                        <a:t>Median</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0.005891279</a:t>
                      </a:r>
                    </a:p>
                  </a:txBody>
                  <a:tcPr marL="9525" marR="9525" marT="9525" marB="0" anchor="b">
                    <a:lnL>
                      <a:noFill/>
                    </a:lnL>
                    <a:lnR>
                      <a:noFill/>
                    </a:lnR>
                    <a:lnT>
                      <a:noFill/>
                    </a:lnT>
                    <a:lnB>
                      <a:noFill/>
                    </a:lnB>
                  </a:tcPr>
                </a:tc>
                <a:extLst>
                  <a:ext uri="{0D108BD9-81ED-4DB2-BD59-A6C34878D82A}">
                    <a16:rowId xmlns:a16="http://schemas.microsoft.com/office/drawing/2014/main" val="3225848363"/>
                  </a:ext>
                </a:extLst>
              </a:tr>
              <a:tr h="235696">
                <a:tc>
                  <a:txBody>
                    <a:bodyPr/>
                    <a:lstStyle/>
                    <a:p>
                      <a:pPr algn="l" fontAlgn="b"/>
                      <a:r>
                        <a:rPr lang="en-US" sz="1100" b="0" i="0" u="none" strike="noStrike">
                          <a:solidFill>
                            <a:srgbClr val="000000"/>
                          </a:solidFill>
                          <a:effectLst/>
                          <a:latin typeface="Calibri" panose="020F0502020204030204" pitchFamily="34" charset="0"/>
                        </a:rPr>
                        <a:t>Mode</a:t>
                      </a:r>
                    </a:p>
                  </a:txBody>
                  <a:tcPr marL="9525" marR="9525" marT="9525" marB="0" anchor="b">
                    <a:lnL>
                      <a:noFill/>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#N/A</a:t>
                      </a:r>
                    </a:p>
                  </a:txBody>
                  <a:tcPr marL="9525" marR="9525" marT="9525" marB="0" anchor="b">
                    <a:lnL>
                      <a:noFill/>
                    </a:lnL>
                    <a:lnR>
                      <a:noFill/>
                    </a:lnR>
                    <a:lnT>
                      <a:noFill/>
                    </a:lnT>
                    <a:lnB>
                      <a:noFill/>
                    </a:lnB>
                  </a:tcPr>
                </a:tc>
                <a:extLst>
                  <a:ext uri="{0D108BD9-81ED-4DB2-BD59-A6C34878D82A}">
                    <a16:rowId xmlns:a16="http://schemas.microsoft.com/office/drawing/2014/main" val="1437080384"/>
                  </a:ext>
                </a:extLst>
              </a:tr>
              <a:tr h="235696">
                <a:tc>
                  <a:txBody>
                    <a:bodyPr/>
                    <a:lstStyle/>
                    <a:p>
                      <a:pPr algn="l" fontAlgn="b"/>
                      <a:r>
                        <a:rPr lang="en-US" sz="1100" b="0" i="0" u="none" strike="noStrike">
                          <a:solidFill>
                            <a:srgbClr val="000000"/>
                          </a:solidFill>
                          <a:effectLst/>
                          <a:latin typeface="Calibri" panose="020F0502020204030204" pitchFamily="34" charset="0"/>
                        </a:rPr>
                        <a:t>Standard Deviation</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0.011086838</a:t>
                      </a:r>
                    </a:p>
                  </a:txBody>
                  <a:tcPr marL="9525" marR="9525" marT="9525" marB="0" anchor="b">
                    <a:lnL>
                      <a:noFill/>
                    </a:lnL>
                    <a:lnR>
                      <a:noFill/>
                    </a:lnR>
                    <a:lnT>
                      <a:noFill/>
                    </a:lnT>
                    <a:lnB>
                      <a:noFill/>
                    </a:lnB>
                  </a:tcPr>
                </a:tc>
                <a:extLst>
                  <a:ext uri="{0D108BD9-81ED-4DB2-BD59-A6C34878D82A}">
                    <a16:rowId xmlns:a16="http://schemas.microsoft.com/office/drawing/2014/main" val="967230166"/>
                  </a:ext>
                </a:extLst>
              </a:tr>
              <a:tr h="235696">
                <a:tc>
                  <a:txBody>
                    <a:bodyPr/>
                    <a:lstStyle/>
                    <a:p>
                      <a:pPr algn="l" fontAlgn="b"/>
                      <a:r>
                        <a:rPr lang="en-US" sz="1100" b="0" i="0" u="none" strike="noStrike">
                          <a:solidFill>
                            <a:srgbClr val="000000"/>
                          </a:solidFill>
                          <a:effectLst/>
                          <a:latin typeface="Calibri" panose="020F0502020204030204" pitchFamily="34" charset="0"/>
                        </a:rPr>
                        <a:t>Sample Variance</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0.000122918</a:t>
                      </a:r>
                    </a:p>
                  </a:txBody>
                  <a:tcPr marL="9525" marR="9525" marT="9525" marB="0" anchor="b">
                    <a:lnL>
                      <a:noFill/>
                    </a:lnL>
                    <a:lnR>
                      <a:noFill/>
                    </a:lnR>
                    <a:lnT>
                      <a:noFill/>
                    </a:lnT>
                    <a:lnB>
                      <a:noFill/>
                    </a:lnB>
                  </a:tcPr>
                </a:tc>
                <a:extLst>
                  <a:ext uri="{0D108BD9-81ED-4DB2-BD59-A6C34878D82A}">
                    <a16:rowId xmlns:a16="http://schemas.microsoft.com/office/drawing/2014/main" val="3445376175"/>
                  </a:ext>
                </a:extLst>
              </a:tr>
              <a:tr h="235696">
                <a:tc>
                  <a:txBody>
                    <a:bodyPr/>
                    <a:lstStyle/>
                    <a:p>
                      <a:pPr algn="l" fontAlgn="b"/>
                      <a:r>
                        <a:rPr lang="en-US" sz="1100" b="0" i="0" u="none" strike="noStrike">
                          <a:solidFill>
                            <a:srgbClr val="000000"/>
                          </a:solidFill>
                          <a:effectLst/>
                          <a:latin typeface="Calibri" panose="020F0502020204030204" pitchFamily="34" charset="0"/>
                        </a:rPr>
                        <a:t>Kurtosis</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0.450920029</a:t>
                      </a:r>
                    </a:p>
                  </a:txBody>
                  <a:tcPr marL="9525" marR="9525" marT="9525" marB="0" anchor="b">
                    <a:lnL>
                      <a:noFill/>
                    </a:lnL>
                    <a:lnR>
                      <a:noFill/>
                    </a:lnR>
                    <a:lnT>
                      <a:noFill/>
                    </a:lnT>
                    <a:lnB>
                      <a:noFill/>
                    </a:lnB>
                  </a:tcPr>
                </a:tc>
                <a:extLst>
                  <a:ext uri="{0D108BD9-81ED-4DB2-BD59-A6C34878D82A}">
                    <a16:rowId xmlns:a16="http://schemas.microsoft.com/office/drawing/2014/main" val="2919745782"/>
                  </a:ext>
                </a:extLst>
              </a:tr>
              <a:tr h="235696">
                <a:tc>
                  <a:txBody>
                    <a:bodyPr/>
                    <a:lstStyle/>
                    <a:p>
                      <a:pPr algn="l" fontAlgn="b"/>
                      <a:r>
                        <a:rPr lang="en-US" sz="1100" b="0" i="0" u="none" strike="noStrike">
                          <a:solidFill>
                            <a:srgbClr val="000000"/>
                          </a:solidFill>
                          <a:effectLst/>
                          <a:latin typeface="Calibri" panose="020F0502020204030204" pitchFamily="34" charset="0"/>
                        </a:rPr>
                        <a:t>Skewness</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0.485110005</a:t>
                      </a:r>
                    </a:p>
                  </a:txBody>
                  <a:tcPr marL="9525" marR="9525" marT="9525" marB="0" anchor="b">
                    <a:lnL>
                      <a:noFill/>
                    </a:lnL>
                    <a:lnR>
                      <a:noFill/>
                    </a:lnR>
                    <a:lnT>
                      <a:noFill/>
                    </a:lnT>
                    <a:lnB>
                      <a:noFill/>
                    </a:lnB>
                  </a:tcPr>
                </a:tc>
                <a:extLst>
                  <a:ext uri="{0D108BD9-81ED-4DB2-BD59-A6C34878D82A}">
                    <a16:rowId xmlns:a16="http://schemas.microsoft.com/office/drawing/2014/main" val="1142437452"/>
                  </a:ext>
                </a:extLst>
              </a:tr>
              <a:tr h="235696">
                <a:tc>
                  <a:txBody>
                    <a:bodyPr/>
                    <a:lstStyle/>
                    <a:p>
                      <a:pPr algn="l" fontAlgn="b"/>
                      <a:r>
                        <a:rPr lang="en-US" sz="1100" b="0" i="0" u="none" strike="noStrike">
                          <a:solidFill>
                            <a:srgbClr val="000000"/>
                          </a:solidFill>
                          <a:effectLst/>
                          <a:latin typeface="Calibri" panose="020F0502020204030204" pitchFamily="34" charset="0"/>
                        </a:rPr>
                        <a:t>Range</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0.034456642</a:t>
                      </a:r>
                    </a:p>
                  </a:txBody>
                  <a:tcPr marL="9525" marR="9525" marT="9525" marB="0" anchor="b">
                    <a:lnL>
                      <a:noFill/>
                    </a:lnL>
                    <a:lnR>
                      <a:noFill/>
                    </a:lnR>
                    <a:lnT>
                      <a:noFill/>
                    </a:lnT>
                    <a:lnB>
                      <a:noFill/>
                    </a:lnB>
                  </a:tcPr>
                </a:tc>
                <a:extLst>
                  <a:ext uri="{0D108BD9-81ED-4DB2-BD59-A6C34878D82A}">
                    <a16:rowId xmlns:a16="http://schemas.microsoft.com/office/drawing/2014/main" val="1013592814"/>
                  </a:ext>
                </a:extLst>
              </a:tr>
              <a:tr h="235696">
                <a:tc>
                  <a:txBody>
                    <a:bodyPr/>
                    <a:lstStyle/>
                    <a:p>
                      <a:pPr algn="l" fontAlgn="b"/>
                      <a:r>
                        <a:rPr lang="en-US" sz="1100" b="0" i="0" u="none" strike="noStrike">
                          <a:solidFill>
                            <a:srgbClr val="000000"/>
                          </a:solidFill>
                          <a:effectLst/>
                          <a:latin typeface="Calibri" panose="020F0502020204030204" pitchFamily="34" charset="0"/>
                        </a:rPr>
                        <a:t>Minimum</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-0.00621079</a:t>
                      </a:r>
                    </a:p>
                  </a:txBody>
                  <a:tcPr marL="9525" marR="9525" marT="9525" marB="0" anchor="b">
                    <a:lnL>
                      <a:noFill/>
                    </a:lnL>
                    <a:lnR>
                      <a:noFill/>
                    </a:lnR>
                    <a:lnT>
                      <a:noFill/>
                    </a:lnT>
                    <a:lnB>
                      <a:noFill/>
                    </a:lnB>
                  </a:tcPr>
                </a:tc>
                <a:extLst>
                  <a:ext uri="{0D108BD9-81ED-4DB2-BD59-A6C34878D82A}">
                    <a16:rowId xmlns:a16="http://schemas.microsoft.com/office/drawing/2014/main" val="2760156311"/>
                  </a:ext>
                </a:extLst>
              </a:tr>
              <a:tr h="235696">
                <a:tc>
                  <a:txBody>
                    <a:bodyPr/>
                    <a:lstStyle/>
                    <a:p>
                      <a:pPr algn="l" fontAlgn="b"/>
                      <a:r>
                        <a:rPr lang="en-US" sz="1100" b="0" i="0" u="none" strike="noStrike">
                          <a:solidFill>
                            <a:srgbClr val="000000"/>
                          </a:solidFill>
                          <a:effectLst/>
                          <a:latin typeface="Calibri" panose="020F0502020204030204" pitchFamily="34" charset="0"/>
                        </a:rPr>
                        <a:t>Maximum</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0.028245852</a:t>
                      </a:r>
                    </a:p>
                  </a:txBody>
                  <a:tcPr marL="9525" marR="9525" marT="9525" marB="0" anchor="b">
                    <a:lnL>
                      <a:noFill/>
                    </a:lnL>
                    <a:lnR>
                      <a:noFill/>
                    </a:lnR>
                    <a:lnT>
                      <a:noFill/>
                    </a:lnT>
                    <a:lnB>
                      <a:noFill/>
                    </a:lnB>
                  </a:tcPr>
                </a:tc>
                <a:extLst>
                  <a:ext uri="{0D108BD9-81ED-4DB2-BD59-A6C34878D82A}">
                    <a16:rowId xmlns:a16="http://schemas.microsoft.com/office/drawing/2014/main" val="2749558330"/>
                  </a:ext>
                </a:extLst>
              </a:tr>
              <a:tr h="235696">
                <a:tc>
                  <a:txBody>
                    <a:bodyPr/>
                    <a:lstStyle/>
                    <a:p>
                      <a:pPr algn="l" fontAlgn="b"/>
                      <a:r>
                        <a:rPr lang="en-US" sz="1100" b="0" i="0" u="none" strike="noStrike">
                          <a:solidFill>
                            <a:srgbClr val="000000"/>
                          </a:solidFill>
                          <a:effectLst/>
                          <a:latin typeface="Calibri" panose="020F0502020204030204" pitchFamily="34" charset="0"/>
                        </a:rPr>
                        <a:t>Sum</a:t>
                      </a:r>
                    </a:p>
                  </a:txBody>
                  <a:tcPr marL="9525" marR="9525" marT="9525" marB="0" anchor="b">
                    <a:lnL>
                      <a:noFill/>
                    </a:lnL>
                    <a:lnR>
                      <a:noFill/>
                    </a:lnR>
                    <a:lnT>
                      <a:noFill/>
                    </a:lnT>
                    <a:lnB>
                      <a:noFill/>
                    </a:lnB>
                  </a:tcPr>
                </a:tc>
                <a:tc>
                  <a:txBody>
                    <a:bodyPr/>
                    <a:lstStyle/>
                    <a:p>
                      <a:pPr algn="r" fontAlgn="b"/>
                      <a:r>
                        <a:rPr lang="en-US" sz="1100" b="0" i="0" u="none" strike="noStrike">
                          <a:solidFill>
                            <a:srgbClr val="000000"/>
                          </a:solidFill>
                          <a:effectLst/>
                          <a:latin typeface="Calibri" panose="020F0502020204030204" pitchFamily="34" charset="0"/>
                        </a:rPr>
                        <a:t>0.066162663</a:t>
                      </a:r>
                    </a:p>
                  </a:txBody>
                  <a:tcPr marL="9525" marR="9525" marT="9525" marB="0" anchor="b">
                    <a:lnL>
                      <a:noFill/>
                    </a:lnL>
                    <a:lnR>
                      <a:noFill/>
                    </a:lnR>
                    <a:lnT>
                      <a:noFill/>
                    </a:lnT>
                    <a:lnB>
                      <a:noFill/>
                    </a:lnB>
                  </a:tcPr>
                </a:tc>
                <a:extLst>
                  <a:ext uri="{0D108BD9-81ED-4DB2-BD59-A6C34878D82A}">
                    <a16:rowId xmlns:a16="http://schemas.microsoft.com/office/drawing/2014/main" val="1013289582"/>
                  </a:ext>
                </a:extLst>
              </a:tr>
              <a:tr h="247481">
                <a:tc>
                  <a:txBody>
                    <a:bodyPr/>
                    <a:lstStyle/>
                    <a:p>
                      <a:pPr algn="l" fontAlgn="b"/>
                      <a:r>
                        <a:rPr lang="en-US" sz="1100" b="0" i="0" u="none" strike="noStrike">
                          <a:solidFill>
                            <a:srgbClr val="000000"/>
                          </a:solidFill>
                          <a:effectLst/>
                          <a:latin typeface="Calibri" panose="020F0502020204030204" pitchFamily="34" charset="0"/>
                        </a:rPr>
                        <a:t>Count</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1100" b="0" i="0" u="none" strike="noStrike" dirty="0">
                          <a:solidFill>
                            <a:srgbClr val="000000"/>
                          </a:solidFill>
                          <a:effectLst/>
                          <a:latin typeface="Calibri" panose="020F0502020204030204" pitchFamily="34" charset="0"/>
                        </a:rPr>
                        <a:t>7</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98604660"/>
                  </a:ext>
                </a:extLst>
              </a:tr>
            </a:tbl>
          </a:graphicData>
        </a:graphic>
      </p:graphicFrame>
    </p:spTree>
    <p:extLst>
      <p:ext uri="{BB962C8B-B14F-4D97-AF65-F5344CB8AC3E}">
        <p14:creationId xmlns:p14="http://schemas.microsoft.com/office/powerpoint/2010/main" val="2661101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EC6A7-D8B6-4E8D-A78B-5AB26145FCFE}"/>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40CEBB12-44CB-4796-9187-A6FA00C42AE2}"/>
              </a:ext>
            </a:extLst>
          </p:cNvPr>
          <p:cNvSpPr>
            <a:spLocks noGrp="1"/>
          </p:cNvSpPr>
          <p:nvPr>
            <p:ph idx="1"/>
          </p:nvPr>
        </p:nvSpPr>
        <p:spPr>
          <a:xfrm>
            <a:off x="1024128" y="2286000"/>
            <a:ext cx="9720071" cy="4023360"/>
          </a:xfrm>
        </p:spPr>
        <p:txBody>
          <a:bodyPr/>
          <a:lstStyle/>
          <a:p>
            <a:pPr>
              <a:buFont typeface="Wingdings" panose="05000000000000000000" pitchFamily="2" charset="2"/>
              <a:buChar char="§"/>
            </a:pPr>
            <a:r>
              <a:rPr lang="en-US" dirty="0"/>
              <a:t> As we have seen, both theoretically and with the aid of an illustration, the advantages of portfolios vastly exceed their disadvantages over the long term, and portfolios generate much higher, more consistent returns in the typical situation.</a:t>
            </a:r>
          </a:p>
          <a:p>
            <a:pPr>
              <a:buFont typeface="Wingdings" panose="05000000000000000000" pitchFamily="2" charset="2"/>
              <a:buChar char="§"/>
            </a:pPr>
            <a:r>
              <a:rPr lang="en-US" dirty="0"/>
              <a:t> It can be observed that investing in AAPL will generate lesser returns and is far more risker than compared to the optimal portfolio.</a:t>
            </a:r>
          </a:p>
          <a:p>
            <a:pPr>
              <a:buFont typeface="Wingdings" panose="05000000000000000000" pitchFamily="2" charset="2"/>
              <a:buChar char="§"/>
            </a:pPr>
            <a:r>
              <a:rPr lang="en-US" dirty="0"/>
              <a:t> Diverse investment channels help to level out portfolio performance over the long term. It is always preferable to invest in portfolios, i.e., to diversify, if you have a thorough understanding of the suitable diversification approaches and take market conditions into account.</a:t>
            </a:r>
          </a:p>
        </p:txBody>
      </p:sp>
      <p:pic>
        <p:nvPicPr>
          <p:cNvPr id="4" name="Picture 3">
            <a:extLst>
              <a:ext uri="{FF2B5EF4-FFF2-40B4-BE49-F238E27FC236}">
                <a16:creationId xmlns:a16="http://schemas.microsoft.com/office/drawing/2014/main" id="{3DD55339-D5A6-44FC-9251-8651199412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3655" y="-7315"/>
            <a:ext cx="2119532" cy="1097280"/>
          </a:xfrm>
          <a:prstGeom prst="rect">
            <a:avLst/>
          </a:prstGeom>
        </p:spPr>
      </p:pic>
    </p:spTree>
    <p:extLst>
      <p:ext uri="{BB962C8B-B14F-4D97-AF65-F5344CB8AC3E}">
        <p14:creationId xmlns:p14="http://schemas.microsoft.com/office/powerpoint/2010/main" val="3677134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FA9651-56BF-49BD-88C4-46FDADC8CAAE}"/>
              </a:ext>
            </a:extLst>
          </p:cNvPr>
          <p:cNvSpPr>
            <a:spLocks noGrp="1"/>
          </p:cNvSpPr>
          <p:nvPr>
            <p:ph type="title"/>
          </p:nvPr>
        </p:nvSpPr>
        <p:spPr/>
        <p:txBody>
          <a:bodyPr/>
          <a:lstStyle/>
          <a:p>
            <a:r>
              <a:rPr lang="en-US" dirty="0"/>
              <a:t>Thank you</a:t>
            </a:r>
          </a:p>
        </p:txBody>
      </p:sp>
      <p:pic>
        <p:nvPicPr>
          <p:cNvPr id="9" name="Picture Placeholder 8">
            <a:extLst>
              <a:ext uri="{FF2B5EF4-FFF2-40B4-BE49-F238E27FC236}">
                <a16:creationId xmlns:a16="http://schemas.microsoft.com/office/drawing/2014/main" id="{B6782D6E-CE3C-430D-B3DF-B5FD34BB8DAC}"/>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21868" b="21868"/>
          <a:stretch>
            <a:fillRect/>
          </a:stretch>
        </p:blipFill>
        <p:spPr>
          <a:xfrm>
            <a:off x="3048" y="0"/>
            <a:ext cx="12188952" cy="4572000"/>
          </a:xfrm>
        </p:spPr>
      </p:pic>
      <p:pic>
        <p:nvPicPr>
          <p:cNvPr id="7" name="Picture 6">
            <a:extLst>
              <a:ext uri="{FF2B5EF4-FFF2-40B4-BE49-F238E27FC236}">
                <a16:creationId xmlns:a16="http://schemas.microsoft.com/office/drawing/2014/main" id="{CB3300CE-D250-411A-B0BD-C0D620831D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1630" y="5064369"/>
            <a:ext cx="2672862" cy="1358809"/>
          </a:xfrm>
          <a:prstGeom prst="rect">
            <a:avLst/>
          </a:prstGeom>
        </p:spPr>
      </p:pic>
    </p:spTree>
    <p:extLst>
      <p:ext uri="{BB962C8B-B14F-4D97-AF65-F5344CB8AC3E}">
        <p14:creationId xmlns:p14="http://schemas.microsoft.com/office/powerpoint/2010/main" val="25916384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TM02900720[[fn=Integral]]</Template>
  <TotalTime>1954</TotalTime>
  <Words>876</Words>
  <Application>Microsoft Office PowerPoint</Application>
  <PresentationFormat>Widescreen</PresentationFormat>
  <Paragraphs>165</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Calibri</vt:lpstr>
      <vt:lpstr>Cambria Math</vt:lpstr>
      <vt:lpstr>Tw Cen MT</vt:lpstr>
      <vt:lpstr>Tw Cen MT Condensed</vt:lpstr>
      <vt:lpstr>Wingdings</vt:lpstr>
      <vt:lpstr>Wingdings 3</vt:lpstr>
      <vt:lpstr>Integral</vt:lpstr>
      <vt:lpstr>Portfolio Diversification</vt:lpstr>
      <vt:lpstr>Portfolio DESIGN</vt:lpstr>
      <vt:lpstr>Two Mutual FUNDs</vt:lpstr>
      <vt:lpstr>Optimal Portfolio</vt:lpstr>
      <vt:lpstr>Efficient Frontier of Two Funds</vt:lpstr>
      <vt:lpstr>Comparing Returns</vt:lpstr>
      <vt:lpstr>Importance of portfolio Diversification</vt:lpstr>
      <vt:lpstr>Conclusion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Rocky</dc:creator>
  <cp:lastModifiedBy>Rocky</cp:lastModifiedBy>
  <cp:revision>41</cp:revision>
  <dcterms:created xsi:type="dcterms:W3CDTF">2022-08-15T08:41:03Z</dcterms:created>
  <dcterms:modified xsi:type="dcterms:W3CDTF">2022-08-16T17:18:23Z</dcterms:modified>
</cp:coreProperties>
</file>